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73" r:id="rId5"/>
    <p:sldId id="259" r:id="rId6"/>
    <p:sldId id="267" r:id="rId7"/>
    <p:sldId id="268" r:id="rId8"/>
    <p:sldId id="269" r:id="rId9"/>
    <p:sldId id="270" r:id="rId10"/>
    <p:sldId id="274" r:id="rId11"/>
    <p:sldId id="271" r:id="rId12"/>
    <p:sldId id="276" r:id="rId13"/>
    <p:sldId id="277" r:id="rId14"/>
    <p:sldId id="272" r:id="rId15"/>
    <p:sldId id="278" r:id="rId16"/>
    <p:sldId id="265" r:id="rId17"/>
  </p:sldIdLst>
  <p:sldSz cx="18288000" cy="10287000"/>
  <p:notesSz cx="6858000" cy="9144000"/>
  <p:embeddedFontLst>
    <p:embeddedFont>
      <p:font typeface="210 디딤고딕" panose="020B0600000101010101" charset="-127"/>
      <p:regular r:id="rId19"/>
    </p:embeddedFont>
    <p:embeddedFont>
      <p:font typeface="210 디딤고딕 Light" panose="020B0600000101010101" charset="-127"/>
      <p:regular r:id="rId20"/>
    </p:embeddedFont>
    <p:embeddedFont>
      <p:font typeface="TDTD타이틀굴림" panose="020B0600000101010101" charset="-127"/>
      <p:regular r:id="rId21"/>
    </p:embeddedFont>
    <p:embeddedFont>
      <p:font typeface="HY헤드라인M" panose="02030600000101010101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svg>
</file>

<file path=ppt/media/image3.png>
</file>

<file path=ppt/media/image4.jpe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643DB1-EBC7-483D-AB84-2B0CFED975A9}" type="datetimeFigureOut">
              <a:rPr lang="ko-KR" altLang="en-US" smtClean="0"/>
              <a:t>2024-08-22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1FACF-AE27-49D6-BB74-14365D443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558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Microsoft_Excel_Worksheet2.xlsx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Microsoft_Excel_Worksheet.xlsx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82174" y="4076700"/>
            <a:ext cx="6461826" cy="1727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000"/>
              </a:lnSpc>
              <a:spcBef>
                <a:spcPct val="0"/>
              </a:spcBef>
            </a:pPr>
            <a:r>
              <a:rPr lang="ko-KR" altLang="en-US" sz="10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개발계획서</a:t>
            </a:r>
            <a:endParaRPr lang="en-US" sz="100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3" name="Group 13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TextBox 15">
            <a:extLst>
              <a:ext uri="{FF2B5EF4-FFF2-40B4-BE49-F238E27FC236}">
                <a16:creationId xmlns:a16="http://schemas.microsoft.com/office/drawing/2014/main" id="{8C28F5EB-F979-420E-910E-85A6AEDEDA5B}"/>
              </a:ext>
            </a:extLst>
          </p:cNvPr>
          <p:cNvSpPr txBox="1"/>
          <p:nvPr/>
        </p:nvSpPr>
        <p:spPr>
          <a:xfrm>
            <a:off x="5410200" y="7528875"/>
            <a:ext cx="11103682" cy="1569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176"/>
              </a:lnSpc>
              <a:spcBef>
                <a:spcPct val="0"/>
              </a:spcBef>
            </a:pPr>
            <a:r>
              <a:rPr lang="ko-KR" altLang="en-US" sz="28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홍수지 팀장</a:t>
            </a:r>
            <a:endParaRPr lang="en-US" altLang="ko-KR" sz="28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r">
              <a:lnSpc>
                <a:spcPts val="4176"/>
              </a:lnSpc>
              <a:spcBef>
                <a:spcPct val="0"/>
              </a:spcBef>
            </a:pPr>
            <a:r>
              <a:rPr lang="ko-KR" altLang="en-US" sz="2800" b="1" u="none" strike="noStrike" dirty="0" err="1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구철환</a:t>
            </a:r>
            <a:endParaRPr lang="en-US" altLang="ko-KR" sz="2800" b="1" u="none" strike="noStrike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r">
              <a:lnSpc>
                <a:spcPts val="4176"/>
              </a:lnSpc>
              <a:spcBef>
                <a:spcPct val="0"/>
              </a:spcBef>
            </a:pPr>
            <a:r>
              <a:rPr lang="ko-KR" altLang="en-US" sz="2800" b="1" dirty="0" err="1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정필문</a:t>
            </a:r>
            <a:endParaRPr lang="en-US" sz="2800" b="1" u="none" strike="noStrike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pic>
        <p:nvPicPr>
          <p:cNvPr id="22" name="그림 21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4FD1F9A9-2014-8AE2-7547-B3017E82F9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B711CC9-8E36-3511-8368-F47D93114C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3307504"/>
            <a:ext cx="13716000" cy="6487430"/>
          </a:xfrm>
          <a:prstGeom prst="rect">
            <a:avLst/>
          </a:prstGeom>
        </p:spPr>
      </p:pic>
      <p:sp>
        <p:nvSpPr>
          <p:cNvPr id="8" name="TextBox 14">
            <a:extLst>
              <a:ext uri="{FF2B5EF4-FFF2-40B4-BE49-F238E27FC236}">
                <a16:creationId xmlns:a16="http://schemas.microsoft.com/office/drawing/2014/main" id="{89EC445C-B552-D5FD-53BF-CA600E79E302}"/>
              </a:ext>
            </a:extLst>
          </p:cNvPr>
          <p:cNvSpPr txBox="1"/>
          <p:nvPr/>
        </p:nvSpPr>
        <p:spPr>
          <a:xfrm>
            <a:off x="1905000" y="1562100"/>
            <a:ext cx="8839200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주요기능 리스트</a:t>
            </a:r>
            <a:r>
              <a:rPr lang="en-US" altLang="ko-KR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 </a:t>
            </a:r>
            <a:r>
              <a:rPr lang="en-US" altLang="ko-KR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- 2</a:t>
            </a:r>
            <a:endParaRPr lang="en-US" sz="50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</p:spTree>
    <p:extLst>
      <p:ext uri="{BB962C8B-B14F-4D97-AF65-F5344CB8AC3E}">
        <p14:creationId xmlns:p14="http://schemas.microsoft.com/office/powerpoint/2010/main" val="3988189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1905000" y="1562100"/>
            <a:ext cx="8839200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WBS </a:t>
            </a:r>
            <a:r>
              <a:rPr lang="en-US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- </a:t>
            </a:r>
            <a:r>
              <a:rPr lang="ko-KR" altLang="en-US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설계</a:t>
            </a:r>
            <a:endParaRPr lang="en-US" sz="50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5C40211-641A-1063-E076-0995401705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4076701"/>
            <a:ext cx="13775072" cy="4038600"/>
          </a:xfrm>
          <a:prstGeom prst="rect">
            <a:avLst/>
          </a:prstGeom>
        </p:spPr>
      </p:pic>
      <p:graphicFrame>
        <p:nvGraphicFramePr>
          <p:cNvPr id="16" name="개체 15">
            <a:extLst>
              <a:ext uri="{FF2B5EF4-FFF2-40B4-BE49-F238E27FC236}">
                <a16:creationId xmlns:a16="http://schemas.microsoft.com/office/drawing/2014/main" id="{AB17491A-758C-8607-F084-C2CC0348AD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4122280"/>
              </p:ext>
            </p:extLst>
          </p:nvPr>
        </p:nvGraphicFramePr>
        <p:xfrm>
          <a:off x="14401800" y="2853481"/>
          <a:ext cx="1449742" cy="12232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6" imgW="914400" imgH="771525" progId="Excel.Sheet.12">
                  <p:embed/>
                </p:oleObj>
              </mc:Choice>
              <mc:Fallback>
                <p:oleObj name="Worksheet" showAsIcon="1" r:id="rId6" imgW="914400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401800" y="2853481"/>
                        <a:ext cx="1449742" cy="12232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0508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  <p:sp>
        <p:nvSpPr>
          <p:cNvPr id="10" name="TextBox 14">
            <a:extLst>
              <a:ext uri="{FF2B5EF4-FFF2-40B4-BE49-F238E27FC236}">
                <a16:creationId xmlns:a16="http://schemas.microsoft.com/office/drawing/2014/main" id="{92A52A0B-A100-25B8-BEBD-9CC47054F3FE}"/>
              </a:ext>
            </a:extLst>
          </p:cNvPr>
          <p:cNvSpPr txBox="1"/>
          <p:nvPr/>
        </p:nvSpPr>
        <p:spPr>
          <a:xfrm>
            <a:off x="1905000" y="1562100"/>
            <a:ext cx="8839200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WBS </a:t>
            </a:r>
            <a:r>
              <a:rPr lang="en-US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- </a:t>
            </a:r>
            <a:r>
              <a:rPr lang="ko-KR" altLang="en-US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구현</a:t>
            </a:r>
            <a:endParaRPr lang="en-US" sz="50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C407A92-559B-593A-C7C9-0A4AF31EEE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200" y="3314700"/>
            <a:ext cx="13727441" cy="6039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4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  <p:sp>
        <p:nvSpPr>
          <p:cNvPr id="10" name="TextBox 14">
            <a:extLst>
              <a:ext uri="{FF2B5EF4-FFF2-40B4-BE49-F238E27FC236}">
                <a16:creationId xmlns:a16="http://schemas.microsoft.com/office/drawing/2014/main" id="{754E2490-4334-04C4-5137-D26AC14C4911}"/>
              </a:ext>
            </a:extLst>
          </p:cNvPr>
          <p:cNvSpPr txBox="1"/>
          <p:nvPr/>
        </p:nvSpPr>
        <p:spPr>
          <a:xfrm>
            <a:off x="1905000" y="1562100"/>
            <a:ext cx="8839200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WBS </a:t>
            </a:r>
            <a:r>
              <a:rPr lang="en-US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- </a:t>
            </a:r>
            <a:r>
              <a:rPr lang="ko-KR" altLang="en-US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테스트</a:t>
            </a:r>
            <a:endParaRPr lang="en-US" sz="50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6358C6A-BB90-9A24-EAA8-E69D766D0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4019329"/>
            <a:ext cx="13756020" cy="348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574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1905000" y="1562100"/>
            <a:ext cx="8839200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 err="1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기술스택</a:t>
            </a:r>
            <a:endParaRPr lang="en-US" sz="72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905000" y="3298935"/>
            <a:ext cx="11103682" cy="6416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r>
              <a:rPr lang="ko-KR" altLang="en-US" sz="26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개발환경</a:t>
            </a:r>
            <a:endParaRPr lang="en-US" altLang="ko-KR" sz="26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Windows</a:t>
            </a:r>
            <a:r>
              <a:rPr lang="ko-KR" altLang="en-US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11</a:t>
            </a:r>
            <a:r>
              <a:rPr lang="ko-KR" altLang="en-US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Home</a:t>
            </a:r>
            <a:r>
              <a:rPr lang="ko-KR" altLang="en-US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64bit, Intel i5-10400 2.90GHz, RAM 16GB, </a:t>
            </a: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GPU Intel UHD Graphics 630</a:t>
            </a:r>
            <a:endParaRPr lang="en-US" sz="24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endParaRPr lang="en-US" sz="24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SW</a:t>
            </a:r>
            <a:r>
              <a:rPr lang="ko-KR" altLang="en-US" sz="26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ko-KR" altLang="en-US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endParaRPr lang="en-US" altLang="ko-KR" sz="24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Python,</a:t>
            </a:r>
            <a:r>
              <a:rPr lang="ko-KR" altLang="en-US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en-US" altLang="ko-KR" sz="2400" b="1" dirty="0" err="1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VisualStudio</a:t>
            </a: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, MariaDB, </a:t>
            </a:r>
            <a:r>
              <a:rPr lang="en-US" altLang="ko-KR" sz="2400" b="1" dirty="0" err="1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HeidiSQL</a:t>
            </a: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, </a:t>
            </a: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Anaconda – </a:t>
            </a:r>
            <a:r>
              <a:rPr lang="en-US" altLang="ko-KR" sz="2400" b="1" dirty="0" err="1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Jupyter</a:t>
            </a: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Notebook, </a:t>
            </a:r>
            <a:r>
              <a:rPr lang="en-US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JAVA – </a:t>
            </a:r>
            <a:r>
              <a:rPr lang="en-US" sz="2400" b="1" dirty="0" err="1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EclipseIDE</a:t>
            </a:r>
            <a:endParaRPr lang="en-US" sz="24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endParaRPr lang="en-US" sz="24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r>
              <a:rPr lang="ko-KR" altLang="en-US" sz="26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분석 패키지</a:t>
            </a:r>
            <a:endParaRPr lang="en-US" altLang="ko-KR" sz="26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Pandas, </a:t>
            </a:r>
            <a:r>
              <a:rPr lang="en-US" altLang="ko-KR" sz="2400" b="1" dirty="0" err="1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Numpy</a:t>
            </a:r>
            <a:r>
              <a:rPr lang="en-US" altLang="ko-KR" sz="24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, Scikit-learn, Matplotlib, Seaborn, Imbalanced-learn, </a:t>
            </a:r>
            <a:r>
              <a:rPr lang="en-US" altLang="ko-KR" sz="2400" b="1" dirty="0" err="1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XGBoost</a:t>
            </a:r>
            <a:endParaRPr lang="en-US" sz="24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endParaRPr lang="en-US" sz="2400" b="1" u="none" strike="noStrike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endParaRPr lang="en-US" sz="2400" u="none" strike="noStrike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140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7848600" y="4495887"/>
            <a:ext cx="3352800" cy="12952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sz="9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Q&amp;A</a:t>
            </a:r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025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682174" y="4457226"/>
            <a:ext cx="6461826" cy="1727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000"/>
              </a:lnSpc>
              <a:spcBef>
                <a:spcPct val="0"/>
              </a:spcBef>
            </a:pPr>
            <a:r>
              <a:rPr lang="en-US" sz="1000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감사합니다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682174" y="3721324"/>
            <a:ext cx="572170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</a:pPr>
            <a:r>
              <a:rPr lang="en-US" sz="360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THANK YOU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16802" y="8876030"/>
            <a:ext cx="310091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740966" y="8876030"/>
            <a:ext cx="2026166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+123-456-7890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682174" y="8876030"/>
            <a:ext cx="464989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123 Anywhere St., Any City, ST 12345</a:t>
            </a:r>
          </a:p>
        </p:txBody>
      </p:sp>
      <p:sp>
        <p:nvSpPr>
          <p:cNvPr id="16" name="AutoShape 16"/>
          <p:cNvSpPr/>
          <p:nvPr/>
        </p:nvSpPr>
        <p:spPr>
          <a:xfrm>
            <a:off x="7426641" y="8962225"/>
            <a:ext cx="0" cy="249374"/>
          </a:xfrm>
          <a:prstGeom prst="line">
            <a:avLst/>
          </a:prstGeom>
          <a:ln w="19050" cap="flat">
            <a:solidFill>
              <a:srgbClr val="27375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7" name="AutoShape 17"/>
          <p:cNvSpPr/>
          <p:nvPr/>
        </p:nvSpPr>
        <p:spPr>
          <a:xfrm>
            <a:off x="9921527" y="8962225"/>
            <a:ext cx="0" cy="249374"/>
          </a:xfrm>
          <a:prstGeom prst="line">
            <a:avLst/>
          </a:prstGeom>
          <a:ln w="19050" cap="flat">
            <a:solidFill>
              <a:srgbClr val="27375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19" name="그림 18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3AB80AA3-4DE4-8C4E-5A42-A0E3BA952A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2682174" y="4914900"/>
            <a:ext cx="435408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</a:pPr>
            <a:r>
              <a:rPr 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01. </a:t>
            </a:r>
            <a:r>
              <a:rPr lang="ko-KR" alt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팀 소개</a:t>
            </a:r>
            <a:endParaRPr lang="en-US" sz="3600" dirty="0">
              <a:solidFill>
                <a:srgbClr val="273755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682174" y="6853185"/>
            <a:ext cx="4937826" cy="6127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</a:pPr>
            <a:r>
              <a:rPr 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03. </a:t>
            </a:r>
            <a:r>
              <a:rPr lang="ko-KR" alt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마일스톤 및 산출물</a:t>
            </a:r>
            <a:endParaRPr lang="en-US" sz="3600" dirty="0">
              <a:solidFill>
                <a:srgbClr val="273755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682174" y="5884042"/>
            <a:ext cx="435408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  <a:spcBef>
                <a:spcPct val="0"/>
              </a:spcBef>
            </a:pPr>
            <a:r>
              <a:rPr 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02. </a:t>
            </a:r>
            <a:r>
              <a:rPr lang="ko-KR" alt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프로젝트 설명</a:t>
            </a:r>
            <a:endParaRPr lang="en-US" sz="3600" u="none" strike="noStrike" dirty="0">
              <a:solidFill>
                <a:srgbClr val="273755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578295" y="4914900"/>
            <a:ext cx="572170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</a:pPr>
            <a:r>
              <a:rPr 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05. </a:t>
            </a:r>
            <a:r>
              <a:rPr lang="ko-KR" alt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주요 기능 리스트</a:t>
            </a:r>
            <a:endParaRPr lang="en-US" sz="3600" dirty="0">
              <a:solidFill>
                <a:srgbClr val="273755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578295" y="5884042"/>
            <a:ext cx="572170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</a:pPr>
            <a:r>
              <a:rPr 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06. </a:t>
            </a:r>
            <a:r>
              <a:rPr lang="en-US" altLang="ko-KR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WBS</a:t>
            </a:r>
            <a:endParaRPr lang="en-US" sz="3600" dirty="0">
              <a:solidFill>
                <a:srgbClr val="273755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578295" y="6852809"/>
            <a:ext cx="572170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</a:pPr>
            <a:r>
              <a:rPr 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07. </a:t>
            </a:r>
            <a:r>
              <a:rPr lang="ko-KR" altLang="en-US" sz="3600" dirty="0" err="1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기술스택</a:t>
            </a:r>
            <a:endParaRPr lang="en-US" sz="3600" dirty="0">
              <a:solidFill>
                <a:srgbClr val="273755"/>
              </a:solidFill>
              <a:latin typeface="210 디딤고딕"/>
              <a:ea typeface="210 디딤고딕"/>
              <a:cs typeface="210 디딤고딕"/>
              <a:sym typeface="210 디딤고딕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682174" y="2733384"/>
            <a:ext cx="6461826" cy="122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sz="7200" dirty="0" err="1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목차</a:t>
            </a:r>
            <a:endParaRPr lang="en-US" sz="72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sp>
        <p:nvSpPr>
          <p:cNvPr id="19" name="TextBox 15">
            <a:extLst>
              <a:ext uri="{FF2B5EF4-FFF2-40B4-BE49-F238E27FC236}">
                <a16:creationId xmlns:a16="http://schemas.microsoft.com/office/drawing/2014/main" id="{F13810F9-2B10-7ABD-00B4-E3B50FBC76D4}"/>
              </a:ext>
            </a:extLst>
          </p:cNvPr>
          <p:cNvSpPr txBox="1"/>
          <p:nvPr/>
        </p:nvSpPr>
        <p:spPr>
          <a:xfrm>
            <a:off x="2682174" y="7883255"/>
            <a:ext cx="572170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</a:pPr>
            <a:r>
              <a:rPr 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04. </a:t>
            </a:r>
            <a:r>
              <a:rPr lang="ko-KR" alt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요구사항 분석 내용</a:t>
            </a:r>
            <a:r>
              <a:rPr 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  </a:t>
            </a:r>
          </a:p>
        </p:txBody>
      </p:sp>
      <p:pic>
        <p:nvPicPr>
          <p:cNvPr id="21" name="그림 20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A2356F49-08D6-8E23-3F35-D8A388D5D5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  <p:sp>
        <p:nvSpPr>
          <p:cNvPr id="8" name="TextBox 15">
            <a:extLst>
              <a:ext uri="{FF2B5EF4-FFF2-40B4-BE49-F238E27FC236}">
                <a16:creationId xmlns:a16="http://schemas.microsoft.com/office/drawing/2014/main" id="{7C51600E-7F55-F0A4-7E69-46AAE8A753FF}"/>
              </a:ext>
            </a:extLst>
          </p:cNvPr>
          <p:cNvSpPr txBox="1"/>
          <p:nvPr/>
        </p:nvSpPr>
        <p:spPr>
          <a:xfrm>
            <a:off x="8578295" y="7883255"/>
            <a:ext cx="5721708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40"/>
              </a:lnSpc>
            </a:pPr>
            <a:r>
              <a:rPr lang="en-US" sz="3600" dirty="0">
                <a:solidFill>
                  <a:srgbClr val="273755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08. Q&amp;A  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2" name="Group 12"/>
          <p:cNvGrpSpPr/>
          <p:nvPr/>
        </p:nvGrpSpPr>
        <p:grpSpPr>
          <a:xfrm>
            <a:off x="657929" y="8138234"/>
            <a:ext cx="17630071" cy="2148766"/>
            <a:chOff x="0" y="0"/>
            <a:chExt cx="23506761" cy="2865021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4"/>
            <a:srcRect t="65983" b="12727"/>
            <a:stretch>
              <a:fillRect/>
            </a:stretch>
          </p:blipFill>
          <p:spPr>
            <a:xfrm>
              <a:off x="0" y="0"/>
              <a:ext cx="23506761" cy="2865021"/>
            </a:xfrm>
            <a:prstGeom prst="rect">
              <a:avLst/>
            </a:prstGeom>
          </p:spPr>
        </p:pic>
      </p:grpSp>
      <p:sp>
        <p:nvSpPr>
          <p:cNvPr id="14" name="TextBox 14"/>
          <p:cNvSpPr txBox="1"/>
          <p:nvPr/>
        </p:nvSpPr>
        <p:spPr>
          <a:xfrm>
            <a:off x="2682174" y="2733384"/>
            <a:ext cx="8824026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팀 소개 </a:t>
            </a:r>
            <a:r>
              <a:rPr lang="en-US" altLang="ko-KR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- </a:t>
            </a:r>
            <a:r>
              <a:rPr lang="ko-KR" altLang="en-US" sz="5000" dirty="0" err="1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팀명</a:t>
            </a:r>
            <a:endParaRPr lang="en-US" sz="50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682174" y="4493375"/>
            <a:ext cx="11103682" cy="2099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ct val="200000"/>
              </a:lnSpc>
              <a:spcBef>
                <a:spcPct val="0"/>
              </a:spcBef>
            </a:pPr>
            <a:r>
              <a:rPr lang="ko-KR" altLang="en-US" sz="2600" b="1" dirty="0" err="1">
                <a:solidFill>
                  <a:srgbClr val="273755"/>
                </a:solidFill>
                <a:latin typeface="210 디딤고딕 Light"/>
                <a:ea typeface="210 디딤고딕 Light"/>
                <a:sym typeface="210 디딤고딕 Light"/>
              </a:rPr>
              <a:t>팀명</a:t>
            </a:r>
            <a:r>
              <a:rPr lang="ko-KR" altLang="en-US" sz="2600" b="1" dirty="0">
                <a:solidFill>
                  <a:srgbClr val="273755"/>
                </a:solidFill>
                <a:latin typeface="210 디딤고딕 Light"/>
                <a:ea typeface="210 디딤고딕 Light"/>
                <a:sym typeface="210 디딤고딕 Light"/>
              </a:rPr>
              <a:t> </a:t>
            </a:r>
            <a:r>
              <a:rPr lang="en-US" altLang="ko-KR" sz="2600" b="1" dirty="0">
                <a:solidFill>
                  <a:srgbClr val="273755"/>
                </a:solidFill>
                <a:latin typeface="210 디딤고딕 Light"/>
                <a:ea typeface="210 디딤고딕 Light"/>
                <a:sym typeface="210 디딤고딕 Light"/>
              </a:rPr>
              <a:t>: </a:t>
            </a:r>
            <a:r>
              <a:rPr lang="ko-KR" altLang="en-US" sz="2600" b="1" dirty="0">
                <a:solidFill>
                  <a:srgbClr val="273755"/>
                </a:solidFill>
                <a:latin typeface="210 디딤고딕 Light"/>
                <a:ea typeface="210 디딤고딕 Light"/>
                <a:sym typeface="210 디딤고딕 Light"/>
              </a:rPr>
              <a:t>알고</a:t>
            </a:r>
            <a:r>
              <a:rPr lang="en-US" altLang="ko-KR" sz="2600" b="1" dirty="0">
                <a:solidFill>
                  <a:srgbClr val="273755"/>
                </a:solidFill>
                <a:latin typeface="210 디딤고딕 Light"/>
                <a:ea typeface="210 디딤고딕 Light"/>
                <a:sym typeface="210 디딤고딕 Light"/>
              </a:rPr>
              <a:t>Rhythm</a:t>
            </a:r>
          </a:p>
          <a:p>
            <a:pPr algn="just">
              <a:lnSpc>
                <a:spcPct val="200000"/>
              </a:lnSpc>
              <a:spcBef>
                <a:spcPct val="0"/>
              </a:spcBef>
            </a:pPr>
            <a:r>
              <a:rPr lang="ko-KR" altLang="en-US" sz="2600" b="1" dirty="0">
                <a:solidFill>
                  <a:srgbClr val="273755"/>
                </a:solidFill>
                <a:latin typeface="210 디딤고딕 Light"/>
                <a:ea typeface="210 디딤고딕 Light"/>
              </a:rPr>
              <a:t>프로젝트 과정이 힘들더라도 알아가고</a:t>
            </a:r>
            <a:r>
              <a:rPr lang="en-US" altLang="ko-KR" sz="2600" b="1" dirty="0">
                <a:solidFill>
                  <a:srgbClr val="273755"/>
                </a:solidFill>
                <a:latin typeface="210 디딤고딕 Light"/>
                <a:ea typeface="210 디딤고딕 Light"/>
              </a:rPr>
              <a:t>, </a:t>
            </a:r>
            <a:r>
              <a:rPr lang="ko-KR" altLang="en-US" sz="2600" b="1" dirty="0">
                <a:solidFill>
                  <a:srgbClr val="273755"/>
                </a:solidFill>
                <a:latin typeface="210 디딤고딕 Light"/>
                <a:ea typeface="210 디딤고딕 Light"/>
              </a:rPr>
              <a:t>즐기며 완성하자는 의미 </a:t>
            </a: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endParaRPr lang="en-US" sz="2600" b="1" u="none" strike="noStrike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1905000" y="1562100"/>
            <a:ext cx="11582400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팀 소개 </a:t>
            </a:r>
            <a:r>
              <a:rPr lang="en-US" altLang="ko-KR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-– Ground rule</a:t>
            </a:r>
            <a:endParaRPr lang="en-US" sz="50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730393-A107-68CC-7CFF-405CD51E34FB}"/>
              </a:ext>
            </a:extLst>
          </p:cNvPr>
          <p:cNvSpPr txBox="1"/>
          <p:nvPr/>
        </p:nvSpPr>
        <p:spPr>
          <a:xfrm>
            <a:off x="1905000" y="3813093"/>
            <a:ext cx="1143000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- </a:t>
            </a:r>
            <a:r>
              <a:rPr lang="ko-KR" altLang="en-US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결석 및 </a:t>
            </a:r>
            <a:r>
              <a:rPr lang="ko-KR" altLang="en-US" sz="2600" b="1" dirty="0" err="1">
                <a:latin typeface="210 디딤고딕 Light" panose="020B0600000101010101" charset="-127"/>
                <a:ea typeface="210 디딤고딕 Light" panose="020B0600000101010101" charset="-127"/>
              </a:rPr>
              <a:t>지각시</a:t>
            </a:r>
            <a:r>
              <a:rPr lang="ko-KR" altLang="en-US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 팀원간 상황 공유</a:t>
            </a:r>
          </a:p>
          <a:p>
            <a:pPr>
              <a:lnSpc>
                <a:spcPct val="200000"/>
              </a:lnSpc>
            </a:pPr>
            <a:r>
              <a:rPr lang="en-US" altLang="ko-KR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- </a:t>
            </a:r>
            <a:r>
              <a:rPr lang="ko-KR" altLang="en-US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팀원간 존중</a:t>
            </a:r>
          </a:p>
          <a:p>
            <a:pPr>
              <a:lnSpc>
                <a:spcPct val="200000"/>
              </a:lnSpc>
            </a:pPr>
            <a:r>
              <a:rPr lang="en-US" altLang="ko-KR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- </a:t>
            </a:r>
            <a:r>
              <a:rPr lang="ko-KR" altLang="en-US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최대한 학업시간 내에 할당된 업무 처리</a:t>
            </a:r>
          </a:p>
          <a:p>
            <a:pPr>
              <a:lnSpc>
                <a:spcPct val="200000"/>
              </a:lnSpc>
            </a:pPr>
            <a:r>
              <a:rPr lang="en-US" altLang="ko-KR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- </a:t>
            </a:r>
            <a:r>
              <a:rPr lang="ko-KR" altLang="en-US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문제점 </a:t>
            </a:r>
            <a:r>
              <a:rPr lang="ko-KR" altLang="en-US" sz="2600" b="1" dirty="0" err="1">
                <a:latin typeface="210 디딤고딕 Light" panose="020B0600000101010101" charset="-127"/>
                <a:ea typeface="210 디딤고딕 Light" panose="020B0600000101010101" charset="-127"/>
              </a:rPr>
              <a:t>발견시</a:t>
            </a:r>
            <a:r>
              <a:rPr lang="ko-KR" altLang="en-US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 당일 저녁 정리 후 오전 공유 및 피드백</a:t>
            </a:r>
          </a:p>
          <a:p>
            <a:pPr>
              <a:lnSpc>
                <a:spcPct val="200000"/>
              </a:lnSpc>
            </a:pPr>
            <a:r>
              <a:rPr lang="en-US" altLang="ko-KR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- </a:t>
            </a:r>
            <a:r>
              <a:rPr lang="ko-KR" altLang="en-US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건의사항 </a:t>
            </a:r>
            <a:r>
              <a:rPr lang="ko-KR" altLang="en-US" sz="2600" b="1" dirty="0" err="1">
                <a:latin typeface="210 디딤고딕 Light" panose="020B0600000101010101" charset="-127"/>
                <a:ea typeface="210 디딤고딕 Light" panose="020B0600000101010101" charset="-127"/>
              </a:rPr>
              <a:t>있을때</a:t>
            </a:r>
            <a:r>
              <a:rPr lang="ko-KR" altLang="en-US" sz="2600" b="1" dirty="0">
                <a:latin typeface="210 디딤고딕 Light" panose="020B0600000101010101" charset="-127"/>
                <a:ea typeface="210 디딤고딕 Light" panose="020B0600000101010101" charset="-127"/>
              </a:rPr>
              <a:t> 자유롭게 의견제시 및 논의 후 적용</a:t>
            </a:r>
          </a:p>
          <a:p>
            <a:pPr>
              <a:lnSpc>
                <a:spcPct val="200000"/>
              </a:lnSpc>
            </a:pPr>
            <a:endParaRPr lang="ko-KR" altLang="en-US" sz="2600" b="1" dirty="0">
              <a:latin typeface="210 디딤고딕 Light" panose="020B0600000101010101" charset="-127"/>
              <a:ea typeface="210 디딤고딕 Light" panose="020B0600000101010101" charset="-127"/>
            </a:endParaRPr>
          </a:p>
          <a:p>
            <a:endParaRPr lang="ko-KR" altLang="en-US" sz="2600" b="1" dirty="0">
              <a:latin typeface="210 디딤고딕 Light" panose="020B0600000101010101" charset="-127"/>
              <a:ea typeface="210 디딤고딕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6718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2" name="Group 12"/>
          <p:cNvGrpSpPr/>
          <p:nvPr/>
        </p:nvGrpSpPr>
        <p:grpSpPr>
          <a:xfrm>
            <a:off x="2649704" y="3782084"/>
            <a:ext cx="3537084" cy="2413695"/>
            <a:chOff x="0" y="0"/>
            <a:chExt cx="1279106" cy="113736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79106" cy="1137361"/>
            </a:xfrm>
            <a:custGeom>
              <a:avLst/>
              <a:gdLst/>
              <a:ahLst/>
              <a:cxnLst/>
              <a:rect l="l" t="t" r="r" b="b"/>
              <a:pathLst>
                <a:path w="1279106" h="1137361">
                  <a:moveTo>
                    <a:pt x="0" y="0"/>
                  </a:moveTo>
                  <a:lnTo>
                    <a:pt x="1279106" y="0"/>
                  </a:lnTo>
                  <a:lnTo>
                    <a:pt x="1279106" y="1137361"/>
                  </a:lnTo>
                  <a:lnTo>
                    <a:pt x="0" y="1137361"/>
                  </a:lnTo>
                  <a:close/>
                </a:path>
              </a:pathLst>
            </a:custGeom>
            <a:solidFill>
              <a:srgbClr val="273755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279106" cy="11849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519210" y="3782084"/>
            <a:ext cx="3537084" cy="2413695"/>
            <a:chOff x="0" y="0"/>
            <a:chExt cx="1279106" cy="113736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79106" cy="1137361"/>
            </a:xfrm>
            <a:custGeom>
              <a:avLst/>
              <a:gdLst/>
              <a:ahLst/>
              <a:cxnLst/>
              <a:rect l="l" t="t" r="r" b="b"/>
              <a:pathLst>
                <a:path w="1279106" h="1137361">
                  <a:moveTo>
                    <a:pt x="0" y="0"/>
                  </a:moveTo>
                  <a:lnTo>
                    <a:pt x="1279106" y="0"/>
                  </a:lnTo>
                  <a:lnTo>
                    <a:pt x="1279106" y="1137361"/>
                  </a:lnTo>
                  <a:lnTo>
                    <a:pt x="0" y="1137361"/>
                  </a:lnTo>
                  <a:close/>
                </a:path>
              </a:pathLst>
            </a:custGeom>
            <a:solidFill>
              <a:srgbClr val="273755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1279106" cy="11849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649704" y="3401291"/>
            <a:ext cx="3537084" cy="763569"/>
            <a:chOff x="0" y="0"/>
            <a:chExt cx="1279106" cy="16312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79106" cy="163126"/>
            </a:xfrm>
            <a:custGeom>
              <a:avLst/>
              <a:gdLst/>
              <a:ahLst/>
              <a:cxnLst/>
              <a:rect l="l" t="t" r="r" b="b"/>
              <a:pathLst>
                <a:path w="1279106" h="163126">
                  <a:moveTo>
                    <a:pt x="0" y="0"/>
                  </a:moveTo>
                  <a:lnTo>
                    <a:pt x="1279106" y="0"/>
                  </a:lnTo>
                  <a:lnTo>
                    <a:pt x="1279106" y="163126"/>
                  </a:lnTo>
                  <a:lnTo>
                    <a:pt x="0" y="163126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 anchor="ctr"/>
            <a:lstStyle/>
            <a:p>
              <a:pPr algn="ctr"/>
              <a:r>
                <a:rPr lang="ko-KR" altLang="en-US" sz="2400" b="1" dirty="0"/>
                <a:t>홍수지 팀장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1279106" cy="210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sz="2400" b="1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519210" y="3401291"/>
            <a:ext cx="3537084" cy="763569"/>
            <a:chOff x="0" y="0"/>
            <a:chExt cx="1279106" cy="16312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79106" cy="163126"/>
            </a:xfrm>
            <a:custGeom>
              <a:avLst/>
              <a:gdLst/>
              <a:ahLst/>
              <a:cxnLst/>
              <a:rect l="l" t="t" r="r" b="b"/>
              <a:pathLst>
                <a:path w="1279106" h="163126">
                  <a:moveTo>
                    <a:pt x="0" y="0"/>
                  </a:moveTo>
                  <a:lnTo>
                    <a:pt x="1279106" y="0"/>
                  </a:lnTo>
                  <a:lnTo>
                    <a:pt x="1279106" y="163126"/>
                  </a:lnTo>
                  <a:lnTo>
                    <a:pt x="0" y="163126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 anchor="ctr"/>
            <a:lstStyle/>
            <a:p>
              <a:pPr algn="ctr"/>
              <a:r>
                <a:rPr lang="ko-KR" altLang="en-US" sz="2400" b="1" dirty="0" err="1"/>
                <a:t>구철환</a:t>
              </a:r>
              <a:r>
                <a:rPr lang="ko-KR" altLang="en-US" sz="2400" b="1" dirty="0"/>
                <a:t> 팀원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1279106" cy="210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sz="2400" b="1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6519000" y="4271100"/>
            <a:ext cx="720000" cy="720000"/>
            <a:chOff x="0" y="0"/>
            <a:chExt cx="811313" cy="691589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1313" cy="691589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2650459" y="4446497"/>
            <a:ext cx="3535574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ct val="150000"/>
              </a:lnSpc>
            </a:pPr>
            <a:r>
              <a:rPr lang="en-US" sz="2400" dirty="0">
                <a:solidFill>
                  <a:srgbClr val="F6FBFE"/>
                </a:solidFill>
                <a:latin typeface="210 디딤고딕 Light"/>
                <a:ea typeface="210 디딤고딕 Light"/>
                <a:sym typeface="210 디딤고딕"/>
              </a:rPr>
              <a:t>  Database schema </a:t>
            </a:r>
            <a:r>
              <a:rPr lang="ko-KR" altLang="en-US" sz="2400" dirty="0">
                <a:solidFill>
                  <a:srgbClr val="F6FBFE"/>
                </a:solidFill>
                <a:latin typeface="210 디딤고딕 Light"/>
                <a:ea typeface="210 디딤고딕 Light"/>
                <a:sym typeface="210 디딤고딕"/>
              </a:rPr>
              <a:t>설계</a:t>
            </a:r>
            <a:endParaRPr lang="en-US" altLang="ko-KR" sz="2400" dirty="0">
              <a:solidFill>
                <a:srgbClr val="F6FBFE"/>
              </a:solidFill>
              <a:latin typeface="210 디딤고딕 Light"/>
              <a:ea typeface="210 디딤고딕 Light"/>
              <a:sym typeface="210 디딤고딕"/>
            </a:endParaRPr>
          </a:p>
          <a:p>
            <a:pPr marL="0" lvl="0" indent="0">
              <a:lnSpc>
                <a:spcPct val="150000"/>
              </a:lnSpc>
            </a:pPr>
            <a:r>
              <a:rPr lang="ko-KR" altLang="en-US" sz="2400" dirty="0">
                <a:solidFill>
                  <a:srgbClr val="F6FBFE"/>
                </a:solidFill>
                <a:latin typeface="210 디딤고딕 Light"/>
                <a:ea typeface="210 디딤고딕 Light"/>
                <a:sym typeface="210 디딤고딕"/>
              </a:rPr>
              <a:t>  공정 최적화 분석</a:t>
            </a:r>
            <a:endParaRPr lang="en-US" altLang="ko-KR" sz="2400" dirty="0">
              <a:solidFill>
                <a:srgbClr val="F6FBFE"/>
              </a:solidFill>
              <a:latin typeface="210 디딤고딕 Light"/>
              <a:ea typeface="210 디딤고딕 Light"/>
              <a:sym typeface="210 디딤고딕"/>
            </a:endParaRPr>
          </a:p>
          <a:p>
            <a:pPr marL="0" lvl="0" indent="0"/>
            <a:endParaRPr lang="en-US" sz="2400" dirty="0">
              <a:solidFill>
                <a:srgbClr val="F6FBFE"/>
              </a:solidFill>
              <a:latin typeface="210 디딤고딕 Light"/>
              <a:ea typeface="210 디딤고딕 Light"/>
              <a:sym typeface="210 디딤고딕"/>
            </a:endParaRPr>
          </a:p>
        </p:txBody>
      </p:sp>
      <p:grpSp>
        <p:nvGrpSpPr>
          <p:cNvPr id="33" name="Group 15">
            <a:extLst>
              <a:ext uri="{FF2B5EF4-FFF2-40B4-BE49-F238E27FC236}">
                <a16:creationId xmlns:a16="http://schemas.microsoft.com/office/drawing/2014/main" id="{26F65A27-CDF5-9975-7DDD-36B1267BE5BE}"/>
              </a:ext>
            </a:extLst>
          </p:cNvPr>
          <p:cNvGrpSpPr/>
          <p:nvPr/>
        </p:nvGrpSpPr>
        <p:grpSpPr>
          <a:xfrm>
            <a:off x="12388152" y="3782084"/>
            <a:ext cx="3537084" cy="2350448"/>
            <a:chOff x="0" y="0"/>
            <a:chExt cx="1279106" cy="1137361"/>
          </a:xfrm>
        </p:grpSpPr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21930C62-1856-8139-BE3E-F28A46EAD8B1}"/>
                </a:ext>
              </a:extLst>
            </p:cNvPr>
            <p:cNvSpPr/>
            <p:nvPr/>
          </p:nvSpPr>
          <p:spPr>
            <a:xfrm>
              <a:off x="0" y="0"/>
              <a:ext cx="1279106" cy="1137361"/>
            </a:xfrm>
            <a:custGeom>
              <a:avLst/>
              <a:gdLst/>
              <a:ahLst/>
              <a:cxnLst/>
              <a:rect l="l" t="t" r="r" b="b"/>
              <a:pathLst>
                <a:path w="1279106" h="1137361">
                  <a:moveTo>
                    <a:pt x="0" y="0"/>
                  </a:moveTo>
                  <a:lnTo>
                    <a:pt x="1279106" y="0"/>
                  </a:lnTo>
                  <a:lnTo>
                    <a:pt x="1279106" y="1137361"/>
                  </a:lnTo>
                  <a:lnTo>
                    <a:pt x="0" y="1137361"/>
                  </a:lnTo>
                  <a:close/>
                </a:path>
              </a:pathLst>
            </a:custGeom>
            <a:solidFill>
              <a:srgbClr val="273755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5" name="TextBox 17">
              <a:extLst>
                <a:ext uri="{FF2B5EF4-FFF2-40B4-BE49-F238E27FC236}">
                  <a16:creationId xmlns:a16="http://schemas.microsoft.com/office/drawing/2014/main" id="{3F36BC91-5AD8-0C25-4383-ACF452D4F972}"/>
                </a:ext>
              </a:extLst>
            </p:cNvPr>
            <p:cNvSpPr txBox="1"/>
            <p:nvPr/>
          </p:nvSpPr>
          <p:spPr>
            <a:xfrm>
              <a:off x="0" y="-47625"/>
              <a:ext cx="1279106" cy="11849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6" name="Group 21">
            <a:extLst>
              <a:ext uri="{FF2B5EF4-FFF2-40B4-BE49-F238E27FC236}">
                <a16:creationId xmlns:a16="http://schemas.microsoft.com/office/drawing/2014/main" id="{08F0B7E7-DDF0-994E-EE06-3D547A3335D2}"/>
              </a:ext>
            </a:extLst>
          </p:cNvPr>
          <p:cNvGrpSpPr/>
          <p:nvPr/>
        </p:nvGrpSpPr>
        <p:grpSpPr>
          <a:xfrm>
            <a:off x="12388152" y="3390900"/>
            <a:ext cx="3537084" cy="763569"/>
            <a:chOff x="0" y="0"/>
            <a:chExt cx="1279106" cy="163126"/>
          </a:xfrm>
        </p:grpSpPr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E1E2D674-40A2-56F8-F285-FC42FC9FC9A3}"/>
                </a:ext>
              </a:extLst>
            </p:cNvPr>
            <p:cNvSpPr/>
            <p:nvPr/>
          </p:nvSpPr>
          <p:spPr>
            <a:xfrm>
              <a:off x="0" y="0"/>
              <a:ext cx="1279106" cy="163126"/>
            </a:xfrm>
            <a:custGeom>
              <a:avLst/>
              <a:gdLst/>
              <a:ahLst/>
              <a:cxnLst/>
              <a:rect l="l" t="t" r="r" b="b"/>
              <a:pathLst>
                <a:path w="1279106" h="163126">
                  <a:moveTo>
                    <a:pt x="0" y="0"/>
                  </a:moveTo>
                  <a:lnTo>
                    <a:pt x="1279106" y="0"/>
                  </a:lnTo>
                  <a:lnTo>
                    <a:pt x="1279106" y="163126"/>
                  </a:lnTo>
                  <a:lnTo>
                    <a:pt x="0" y="163126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 anchor="ctr"/>
            <a:lstStyle/>
            <a:p>
              <a:pPr algn="ctr"/>
              <a:r>
                <a:rPr lang="ko-KR" altLang="en-US" sz="2400" b="1" dirty="0" err="1"/>
                <a:t>정필문</a:t>
              </a:r>
              <a:r>
                <a:rPr lang="ko-KR" altLang="en-US" sz="2400" b="1" dirty="0"/>
                <a:t> 팀원</a:t>
              </a:r>
            </a:p>
          </p:txBody>
        </p:sp>
        <p:sp>
          <p:nvSpPr>
            <p:cNvPr id="38" name="TextBox 23">
              <a:extLst>
                <a:ext uri="{FF2B5EF4-FFF2-40B4-BE49-F238E27FC236}">
                  <a16:creationId xmlns:a16="http://schemas.microsoft.com/office/drawing/2014/main" id="{31E24CD5-522C-699D-E41E-E7FA277C4440}"/>
                </a:ext>
              </a:extLst>
            </p:cNvPr>
            <p:cNvSpPr txBox="1"/>
            <p:nvPr/>
          </p:nvSpPr>
          <p:spPr>
            <a:xfrm>
              <a:off x="0" y="-47625"/>
              <a:ext cx="1279106" cy="210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sz="2400" b="1"/>
            </a:p>
          </p:txBody>
        </p:sp>
      </p:grpSp>
      <p:grpSp>
        <p:nvGrpSpPr>
          <p:cNvPr id="44" name="Group 12">
            <a:extLst>
              <a:ext uri="{FF2B5EF4-FFF2-40B4-BE49-F238E27FC236}">
                <a16:creationId xmlns:a16="http://schemas.microsoft.com/office/drawing/2014/main" id="{66E919C4-9B3F-AF9D-1278-233F17C3571A}"/>
              </a:ext>
            </a:extLst>
          </p:cNvPr>
          <p:cNvGrpSpPr/>
          <p:nvPr/>
        </p:nvGrpSpPr>
        <p:grpSpPr>
          <a:xfrm>
            <a:off x="2649704" y="5997201"/>
            <a:ext cx="13275532" cy="3120659"/>
            <a:chOff x="0" y="-47625"/>
            <a:chExt cx="1279106" cy="1189545"/>
          </a:xfrm>
        </p:grpSpPr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78113569-06B3-6FF8-BBFD-79D9B435B9A1}"/>
                </a:ext>
              </a:extLst>
            </p:cNvPr>
            <p:cNvSpPr/>
            <p:nvPr/>
          </p:nvSpPr>
          <p:spPr>
            <a:xfrm>
              <a:off x="0" y="4559"/>
              <a:ext cx="1279106" cy="1137361"/>
            </a:xfrm>
            <a:custGeom>
              <a:avLst/>
              <a:gdLst/>
              <a:ahLst/>
              <a:cxnLst/>
              <a:rect l="l" t="t" r="r" b="b"/>
              <a:pathLst>
                <a:path w="1279106" h="1137361">
                  <a:moveTo>
                    <a:pt x="0" y="0"/>
                  </a:moveTo>
                  <a:lnTo>
                    <a:pt x="1279106" y="0"/>
                  </a:lnTo>
                  <a:lnTo>
                    <a:pt x="1279106" y="1137361"/>
                  </a:lnTo>
                  <a:lnTo>
                    <a:pt x="0" y="11373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6" name="TextBox 14">
              <a:extLst>
                <a:ext uri="{FF2B5EF4-FFF2-40B4-BE49-F238E27FC236}">
                  <a16:creationId xmlns:a16="http://schemas.microsoft.com/office/drawing/2014/main" id="{D0DD38CD-AFB4-F703-429B-21ED53B4ECEA}"/>
                </a:ext>
              </a:extLst>
            </p:cNvPr>
            <p:cNvSpPr txBox="1"/>
            <p:nvPr/>
          </p:nvSpPr>
          <p:spPr>
            <a:xfrm>
              <a:off x="0" y="-47625"/>
              <a:ext cx="1279106" cy="11849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2923778" y="6464807"/>
            <a:ext cx="5215945" cy="21076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lnSpc>
                <a:spcPts val="4176"/>
              </a:lnSpc>
            </a:pPr>
            <a:r>
              <a:rPr lang="ko-KR" altLang="en-US" sz="2400" dirty="0">
                <a:solidFill>
                  <a:srgbClr val="F6FBFE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공통업무 </a:t>
            </a:r>
            <a:endParaRPr lang="en-US" sz="2400" dirty="0">
              <a:solidFill>
                <a:srgbClr val="F6FBFE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</a:pPr>
            <a:r>
              <a:rPr lang="en-US" sz="2400" dirty="0">
                <a:solidFill>
                  <a:srgbClr val="F6FBFE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UI/UX </a:t>
            </a:r>
            <a:r>
              <a:rPr lang="ko-KR" altLang="en-US" sz="2400" dirty="0">
                <a:solidFill>
                  <a:srgbClr val="F6FBFE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설계 및 구현</a:t>
            </a:r>
            <a:endParaRPr lang="en-US" altLang="ko-KR" sz="2400" dirty="0">
              <a:solidFill>
                <a:srgbClr val="F6FBFE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</a:pPr>
            <a:r>
              <a:rPr lang="ko-KR" altLang="en-US" sz="2400" dirty="0">
                <a:solidFill>
                  <a:srgbClr val="F6FBFE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테스트 케이스 기반 테스트 진행</a:t>
            </a:r>
            <a:endParaRPr lang="en-US" altLang="ko-KR" sz="2400" dirty="0">
              <a:solidFill>
                <a:srgbClr val="F6FBFE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</a:pPr>
            <a:r>
              <a:rPr lang="ko-KR" altLang="en-US" sz="2400" dirty="0">
                <a:solidFill>
                  <a:srgbClr val="F6FBFE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소프트웨어 설계</a:t>
            </a:r>
            <a:endParaRPr lang="en-US" sz="2400" dirty="0">
              <a:solidFill>
                <a:srgbClr val="F6FBFE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pic>
        <p:nvPicPr>
          <p:cNvPr id="52" name="그림 51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68D8049B-34F8-5D02-FE75-17800922C6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  <p:sp>
        <p:nvSpPr>
          <p:cNvPr id="57" name="TextBox 31">
            <a:extLst>
              <a:ext uri="{FF2B5EF4-FFF2-40B4-BE49-F238E27FC236}">
                <a16:creationId xmlns:a16="http://schemas.microsoft.com/office/drawing/2014/main" id="{B572C12B-D9FF-A142-F234-32C70C3E19D2}"/>
              </a:ext>
            </a:extLst>
          </p:cNvPr>
          <p:cNvSpPr txBox="1"/>
          <p:nvPr/>
        </p:nvSpPr>
        <p:spPr>
          <a:xfrm>
            <a:off x="7544929" y="4446497"/>
            <a:ext cx="3535574" cy="16114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ct val="150000"/>
              </a:lnSpc>
            </a:pPr>
            <a:r>
              <a:rPr lang="en-US" altLang="ko-KR" sz="2400" dirty="0">
                <a:solidFill>
                  <a:srgbClr val="F6FBFE"/>
                </a:solidFill>
                <a:latin typeface="210 디딤고딕 Light"/>
                <a:ea typeface="210 디딤고딕 Light"/>
                <a:sym typeface="210 디딤고딕"/>
              </a:rPr>
              <a:t>  JAVA Backend </a:t>
            </a:r>
            <a:r>
              <a:rPr lang="ko-KR" altLang="en-US" sz="2400" dirty="0">
                <a:solidFill>
                  <a:srgbClr val="F6FBFE"/>
                </a:solidFill>
                <a:latin typeface="210 디딤고딕 Light"/>
                <a:ea typeface="210 디딤고딕 Light"/>
                <a:sym typeface="210 디딤고딕"/>
              </a:rPr>
              <a:t>구현</a:t>
            </a:r>
            <a:endParaRPr lang="en-US" altLang="ko-KR" sz="2400" dirty="0">
              <a:solidFill>
                <a:srgbClr val="F6FBFE"/>
              </a:solidFill>
              <a:latin typeface="210 디딤고딕 Light"/>
              <a:ea typeface="210 디딤고딕 Light"/>
              <a:sym typeface="210 디딤고딕"/>
            </a:endParaRPr>
          </a:p>
          <a:p>
            <a:pPr marL="0" lvl="0" indent="0">
              <a:lnSpc>
                <a:spcPct val="150000"/>
              </a:lnSpc>
            </a:pPr>
            <a:r>
              <a:rPr lang="ko-KR" altLang="en-US" sz="2400" dirty="0">
                <a:solidFill>
                  <a:srgbClr val="F6FBFE"/>
                </a:solidFill>
                <a:latin typeface="210 디딤고딕 Light"/>
                <a:ea typeface="210 디딤고딕 Light"/>
                <a:sym typeface="210 디딤고딕"/>
              </a:rPr>
              <a:t>  예지 보전 분석</a:t>
            </a:r>
            <a:endParaRPr lang="en-US" altLang="ko-KR" sz="2400" dirty="0">
              <a:solidFill>
                <a:srgbClr val="F6FBFE"/>
              </a:solidFill>
              <a:latin typeface="210 디딤고딕 Light"/>
              <a:ea typeface="210 디딤고딕 Light"/>
              <a:sym typeface="210 디딤고딕"/>
            </a:endParaRPr>
          </a:p>
          <a:p>
            <a:pPr marL="0" lvl="0" indent="0">
              <a:lnSpc>
                <a:spcPct val="150000"/>
              </a:lnSpc>
            </a:pPr>
            <a:endParaRPr lang="en-US" sz="2400" dirty="0">
              <a:solidFill>
                <a:srgbClr val="F6FBFE"/>
              </a:solidFill>
              <a:latin typeface="210 디딤고딕 Light"/>
              <a:ea typeface="210 디딤고딕 Light"/>
              <a:sym typeface="210 디딤고딕"/>
            </a:endParaRPr>
          </a:p>
        </p:txBody>
      </p:sp>
      <p:sp>
        <p:nvSpPr>
          <p:cNvPr id="59" name="TextBox 31">
            <a:extLst>
              <a:ext uri="{FF2B5EF4-FFF2-40B4-BE49-F238E27FC236}">
                <a16:creationId xmlns:a16="http://schemas.microsoft.com/office/drawing/2014/main" id="{9AAF92E1-5625-A4FE-840E-9F11E196994B}"/>
              </a:ext>
            </a:extLst>
          </p:cNvPr>
          <p:cNvSpPr txBox="1"/>
          <p:nvPr/>
        </p:nvSpPr>
        <p:spPr>
          <a:xfrm>
            <a:off x="12419288" y="4446497"/>
            <a:ext cx="3535574" cy="13798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5040"/>
              </a:lnSpc>
            </a:pPr>
            <a:r>
              <a:rPr lang="en-US" altLang="ko-KR" sz="2400" dirty="0">
                <a:solidFill>
                  <a:srgbClr val="F6FBFE"/>
                </a:solidFill>
                <a:latin typeface="210 디딤고딕 Light"/>
                <a:ea typeface="210 디딤고딕 Light"/>
                <a:sym typeface="210 디딤고딕"/>
              </a:rPr>
              <a:t>  JSP </a:t>
            </a:r>
            <a:r>
              <a:rPr lang="ko-KR" altLang="en-US" sz="2400" dirty="0">
                <a:solidFill>
                  <a:srgbClr val="F6FBFE"/>
                </a:solidFill>
                <a:latin typeface="210 디딤고딕 Light"/>
                <a:ea typeface="210 디딤고딕 Light"/>
                <a:sym typeface="210 디딤고딕"/>
              </a:rPr>
              <a:t>및 </a:t>
            </a:r>
            <a:r>
              <a:rPr lang="en-US" altLang="ko-KR" sz="2400" dirty="0">
                <a:solidFill>
                  <a:srgbClr val="F6FBFE"/>
                </a:solidFill>
                <a:latin typeface="210 디딤고딕 Light"/>
                <a:ea typeface="210 디딤고딕 Light"/>
                <a:sym typeface="210 디딤고딕"/>
              </a:rPr>
              <a:t>DB Backend</a:t>
            </a:r>
          </a:p>
          <a:p>
            <a:pPr marL="0" lvl="0" indent="0"/>
            <a:r>
              <a:rPr lang="ko-KR" altLang="en-US" sz="2400" dirty="0">
                <a:solidFill>
                  <a:srgbClr val="F6FBFE"/>
                </a:solidFill>
                <a:latin typeface="210 디딤고딕 Light"/>
                <a:ea typeface="210 디딤고딕 Light"/>
                <a:sym typeface="210 디딤고딕"/>
              </a:rPr>
              <a:t>  품질 보증 분석</a:t>
            </a:r>
            <a:endParaRPr lang="en-US" altLang="ko-KR" sz="2400" dirty="0">
              <a:solidFill>
                <a:srgbClr val="F6FBFE"/>
              </a:solidFill>
              <a:latin typeface="210 디딤고딕 Light"/>
              <a:ea typeface="210 디딤고딕 Light"/>
              <a:sym typeface="210 디딤고딕"/>
            </a:endParaRPr>
          </a:p>
          <a:p>
            <a:pPr marL="0" lvl="0" indent="0"/>
            <a:endParaRPr lang="en-US" sz="2400" dirty="0">
              <a:solidFill>
                <a:srgbClr val="F6FBFE"/>
              </a:solidFill>
              <a:latin typeface="210 디딤고딕 Light"/>
              <a:ea typeface="210 디딤고딕 Light"/>
              <a:sym typeface="210 디딤고딕"/>
            </a:endParaRPr>
          </a:p>
        </p:txBody>
      </p:sp>
      <p:grpSp>
        <p:nvGrpSpPr>
          <p:cNvPr id="8" name="Group 24">
            <a:extLst>
              <a:ext uri="{FF2B5EF4-FFF2-40B4-BE49-F238E27FC236}">
                <a16:creationId xmlns:a16="http://schemas.microsoft.com/office/drawing/2014/main" id="{99405E8B-D108-9485-BC4A-CB66B8AB0529}"/>
              </a:ext>
            </a:extLst>
          </p:cNvPr>
          <p:cNvGrpSpPr/>
          <p:nvPr/>
        </p:nvGrpSpPr>
        <p:grpSpPr>
          <a:xfrm>
            <a:off x="11365718" y="4338857"/>
            <a:ext cx="720000" cy="720000"/>
            <a:chOff x="0" y="0"/>
            <a:chExt cx="811313" cy="691589"/>
          </a:xfrm>
        </p:grpSpPr>
        <p:sp>
          <p:nvSpPr>
            <p:cNvPr id="9" name="Freeform 25">
              <a:extLst>
                <a:ext uri="{FF2B5EF4-FFF2-40B4-BE49-F238E27FC236}">
                  <a16:creationId xmlns:a16="http://schemas.microsoft.com/office/drawing/2014/main" id="{29B1CF71-3935-4185-AA8E-4F7698895E67}"/>
                </a:ext>
              </a:extLst>
            </p:cNvPr>
            <p:cNvSpPr/>
            <p:nvPr/>
          </p:nvSpPr>
          <p:spPr>
            <a:xfrm>
              <a:off x="0" y="0"/>
              <a:ext cx="811313" cy="691589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0" name="TextBox 26">
              <a:extLst>
                <a:ext uri="{FF2B5EF4-FFF2-40B4-BE49-F238E27FC236}">
                  <a16:creationId xmlns:a16="http://schemas.microsoft.com/office/drawing/2014/main" id="{77D6552F-66FF-A2A3-F754-A77057DAAA4C}"/>
                </a:ext>
              </a:extLst>
            </p:cNvPr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28" name="TextBox 14">
            <a:extLst>
              <a:ext uri="{FF2B5EF4-FFF2-40B4-BE49-F238E27FC236}">
                <a16:creationId xmlns:a16="http://schemas.microsoft.com/office/drawing/2014/main" id="{DC290012-0F19-BD03-D040-82AC712DB4B4}"/>
              </a:ext>
            </a:extLst>
          </p:cNvPr>
          <p:cNvSpPr txBox="1"/>
          <p:nvPr/>
        </p:nvSpPr>
        <p:spPr>
          <a:xfrm>
            <a:off x="1905000" y="1562100"/>
            <a:ext cx="11582400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팀 소개 </a:t>
            </a:r>
            <a:r>
              <a:rPr lang="en-US" altLang="ko-KR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-– </a:t>
            </a:r>
            <a:r>
              <a:rPr lang="ko-KR" altLang="en-US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담당업무</a:t>
            </a:r>
            <a:endParaRPr lang="en-US" sz="50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1905000" y="1562100"/>
            <a:ext cx="6919026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프로젝트 소개</a:t>
            </a:r>
            <a:endParaRPr lang="en-US" sz="72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905000" y="3936104"/>
            <a:ext cx="12496800" cy="48081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r>
              <a:rPr lang="en-US" altLang="ko-KR" sz="2600" b="1" u="none" strike="noStrike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- </a:t>
            </a:r>
            <a:r>
              <a:rPr lang="ko-KR" altLang="en-US" sz="2600" b="1" u="none" strike="noStrike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데이터 분석 업체를 주제로 가상 홈페이지 제작</a:t>
            </a:r>
            <a:endParaRPr lang="en-US" altLang="ko-KR" sz="2600" b="1" u="none" strike="noStrike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algn="just">
              <a:lnSpc>
                <a:spcPts val="4176"/>
              </a:lnSpc>
              <a:spcBef>
                <a:spcPct val="0"/>
              </a:spcBef>
            </a:pPr>
            <a:endParaRPr lang="en-US" altLang="ko-KR" sz="26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r>
              <a:rPr lang="en-US" altLang="ko-KR" sz="26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- </a:t>
            </a:r>
            <a:r>
              <a:rPr lang="ko-KR" altLang="en-US" sz="26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열처리 </a:t>
            </a:r>
            <a:r>
              <a:rPr lang="en-US" altLang="ko-KR" sz="26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/ </a:t>
            </a:r>
            <a:r>
              <a:rPr lang="ko-KR" altLang="en-US" sz="26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주조 데이터를 활용하여 분석결과 자료 예시 제공 </a:t>
            </a:r>
            <a:endParaRPr lang="en-US" altLang="ko-KR" sz="26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r>
              <a:rPr lang="en-US" altLang="ko-KR" sz="20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(</a:t>
            </a:r>
            <a:r>
              <a:rPr lang="ko-KR" altLang="en-US" sz="20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인공지능제조플랫폼</a:t>
            </a:r>
            <a:r>
              <a:rPr lang="en-US" altLang="ko-KR" sz="20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(KAMP)</a:t>
            </a:r>
            <a:r>
              <a:rPr lang="ko-KR" altLang="en-US" sz="20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데이터 활용</a:t>
            </a:r>
            <a:r>
              <a:rPr lang="en-US" altLang="ko-KR" sz="20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)</a:t>
            </a:r>
            <a:r>
              <a:rPr lang="ko-KR" altLang="en-US" sz="20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endParaRPr lang="en-US" altLang="ko-KR" sz="20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algn="just">
              <a:lnSpc>
                <a:spcPts val="4176"/>
              </a:lnSpc>
              <a:spcBef>
                <a:spcPct val="0"/>
              </a:spcBef>
            </a:pPr>
            <a:endParaRPr lang="en-US" altLang="ko-KR" sz="26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algn="just">
              <a:lnSpc>
                <a:spcPts val="4176"/>
              </a:lnSpc>
              <a:spcBef>
                <a:spcPct val="0"/>
              </a:spcBef>
            </a:pPr>
            <a:r>
              <a:rPr lang="en-US" altLang="ko-KR" sz="26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- </a:t>
            </a:r>
            <a:r>
              <a:rPr lang="ko-KR" altLang="en-US" sz="2600" b="1" dirty="0">
                <a:solidFill>
                  <a:srgbClr val="273755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제공받은 데이터를 분석하여 고객에게 결과 제공</a:t>
            </a:r>
            <a:endParaRPr lang="en-US" altLang="ko-KR" sz="26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endParaRPr lang="en-US" altLang="ko-KR" sz="26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endParaRPr lang="en-US" altLang="ko-KR" sz="2600" b="1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marL="0" lvl="0" indent="0" algn="just">
              <a:lnSpc>
                <a:spcPts val="4176"/>
              </a:lnSpc>
              <a:spcBef>
                <a:spcPct val="0"/>
              </a:spcBef>
            </a:pPr>
            <a:endParaRPr lang="en-US" altLang="ko-KR" sz="2600" b="1" u="none" strike="noStrike" dirty="0">
              <a:solidFill>
                <a:srgbClr val="273755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44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1905000" y="1562100"/>
            <a:ext cx="8839200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마일스톤 및 산출물</a:t>
            </a:r>
            <a:endParaRPr lang="en-US" sz="72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  <p:grpSp>
        <p:nvGrpSpPr>
          <p:cNvPr id="9" name="Google Shape;121;p17">
            <a:extLst>
              <a:ext uri="{FF2B5EF4-FFF2-40B4-BE49-F238E27FC236}">
                <a16:creationId xmlns:a16="http://schemas.microsoft.com/office/drawing/2014/main" id="{02930537-2107-F9A0-A31A-2A2EB6FE90EE}"/>
              </a:ext>
            </a:extLst>
          </p:cNvPr>
          <p:cNvGrpSpPr/>
          <p:nvPr/>
        </p:nvGrpSpPr>
        <p:grpSpPr>
          <a:xfrm>
            <a:off x="1445700" y="4001926"/>
            <a:ext cx="3048600" cy="5637338"/>
            <a:chOff x="418050" y="1449150"/>
            <a:chExt cx="1524300" cy="2818669"/>
          </a:xfrm>
        </p:grpSpPr>
        <p:grpSp>
          <p:nvGrpSpPr>
            <p:cNvPr id="10" name="Google Shape;122;p17">
              <a:extLst>
                <a:ext uri="{FF2B5EF4-FFF2-40B4-BE49-F238E27FC236}">
                  <a16:creationId xmlns:a16="http://schemas.microsoft.com/office/drawing/2014/main" id="{B76F1217-CC40-2466-A59B-88CA3F1695C5}"/>
                </a:ext>
              </a:extLst>
            </p:cNvPr>
            <p:cNvGrpSpPr/>
            <p:nvPr/>
          </p:nvGrpSpPr>
          <p:grpSpPr>
            <a:xfrm>
              <a:off x="825750" y="2477137"/>
              <a:ext cx="708900" cy="1790682"/>
              <a:chOff x="825750" y="2477137"/>
              <a:chExt cx="708900" cy="1790682"/>
            </a:xfrm>
          </p:grpSpPr>
          <p:cxnSp>
            <p:nvCxnSpPr>
              <p:cNvPr id="18" name="Google Shape;123;p17">
                <a:extLst>
                  <a:ext uri="{FF2B5EF4-FFF2-40B4-BE49-F238E27FC236}">
                    <a16:creationId xmlns:a16="http://schemas.microsoft.com/office/drawing/2014/main" id="{A72D1169-30FC-78AE-5608-A59E4B4B5185}"/>
                  </a:ext>
                </a:extLst>
              </p:cNvPr>
              <p:cNvCxnSpPr>
                <a:stCxn id="13" idx="2"/>
                <a:endCxn id="19" idx="0"/>
              </p:cNvCxnSpPr>
              <p:nvPr/>
            </p:nvCxnSpPr>
            <p:spPr>
              <a:xfrm>
                <a:off x="1180200" y="2477137"/>
                <a:ext cx="49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" name="Google Shape;125;p17">
                <a:extLst>
                  <a:ext uri="{FF2B5EF4-FFF2-40B4-BE49-F238E27FC236}">
                    <a16:creationId xmlns:a16="http://schemas.microsoft.com/office/drawing/2014/main" id="{B6466EA1-67C0-70B1-A16B-5074A7A1EDDD}"/>
                  </a:ext>
                </a:extLst>
              </p:cNvPr>
              <p:cNvSpPr/>
              <p:nvPr/>
            </p:nvSpPr>
            <p:spPr>
              <a:xfrm>
                <a:off x="1083049" y="3696900"/>
                <a:ext cx="194400" cy="19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sp>
            <p:nvSpPr>
              <p:cNvPr id="20" name="Google Shape;126;p17">
                <a:extLst>
                  <a:ext uri="{FF2B5EF4-FFF2-40B4-BE49-F238E27FC236}">
                    <a16:creationId xmlns:a16="http://schemas.microsoft.com/office/drawing/2014/main" id="{B32E6837-0733-D6B7-7797-AF2970BF627D}"/>
                  </a:ext>
                </a:extLst>
              </p:cNvPr>
              <p:cNvSpPr txBox="1"/>
              <p:nvPr/>
            </p:nvSpPr>
            <p:spPr>
              <a:xfrm>
                <a:off x="82575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8.2</a:t>
                </a:r>
                <a:endParaRPr sz="3600" dirty="0">
                  <a:solidFill>
                    <a:schemeClr val="dk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2" name="Google Shape;127;p17">
              <a:extLst>
                <a:ext uri="{FF2B5EF4-FFF2-40B4-BE49-F238E27FC236}">
                  <a16:creationId xmlns:a16="http://schemas.microsoft.com/office/drawing/2014/main" id="{3DDD9709-B158-CA5C-ADA6-E6383692A288}"/>
                </a:ext>
              </a:extLst>
            </p:cNvPr>
            <p:cNvGrpSpPr/>
            <p:nvPr/>
          </p:nvGrpSpPr>
          <p:grpSpPr>
            <a:xfrm>
              <a:off x="418050" y="1449150"/>
              <a:ext cx="1524300" cy="1027987"/>
              <a:chOff x="418050" y="1449150"/>
              <a:chExt cx="1524300" cy="1027987"/>
            </a:xfrm>
          </p:grpSpPr>
          <p:sp>
            <p:nvSpPr>
              <p:cNvPr id="13" name="Google Shape;124;p17">
                <a:extLst>
                  <a:ext uri="{FF2B5EF4-FFF2-40B4-BE49-F238E27FC236}">
                    <a16:creationId xmlns:a16="http://schemas.microsoft.com/office/drawing/2014/main" id="{7338E053-E4D4-359E-D2AA-7FCA12DF5D60}"/>
                  </a:ext>
                </a:extLst>
              </p:cNvPr>
              <p:cNvSpPr txBox="1"/>
              <p:nvPr/>
            </p:nvSpPr>
            <p:spPr>
              <a:xfrm>
                <a:off x="418050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 err="1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팀명</a:t>
                </a:r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 정의</a:t>
                </a:r>
                <a:endParaRPr lang="en-US" altLang="ko-KR"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  <a:p>
                <a:pPr algn="ctr"/>
                <a:r>
                  <a:rPr lang="ko-KR" altLang="en-US" sz="2200" b="1" dirty="0" err="1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그라운드룰</a:t>
                </a:r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 정의</a:t>
                </a:r>
                <a:endParaRPr lang="en-US" altLang="ko-KR"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리더 선출</a:t>
                </a:r>
                <a:endParaRPr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</p:txBody>
          </p:sp>
          <p:sp>
            <p:nvSpPr>
              <p:cNvPr id="16" name="Google Shape;128;p17">
                <a:extLst>
                  <a:ext uri="{FF2B5EF4-FFF2-40B4-BE49-F238E27FC236}">
                    <a16:creationId xmlns:a16="http://schemas.microsoft.com/office/drawing/2014/main" id="{3AD1BB91-5F70-51A3-9BCC-F8F8D453B01F}"/>
                  </a:ext>
                </a:extLst>
              </p:cNvPr>
              <p:cNvSpPr txBox="1"/>
              <p:nvPr/>
            </p:nvSpPr>
            <p:spPr>
              <a:xfrm>
                <a:off x="418050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1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팀 빌딩</a:t>
                </a:r>
                <a:endParaRPr sz="3600" dirty="0">
                  <a:solidFill>
                    <a:schemeClr val="accent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1" name="Google Shape;129;p17">
            <a:extLst>
              <a:ext uri="{FF2B5EF4-FFF2-40B4-BE49-F238E27FC236}">
                <a16:creationId xmlns:a16="http://schemas.microsoft.com/office/drawing/2014/main" id="{494E170F-1B65-DBD4-2991-95614A40D60D}"/>
              </a:ext>
            </a:extLst>
          </p:cNvPr>
          <p:cNvGrpSpPr/>
          <p:nvPr/>
        </p:nvGrpSpPr>
        <p:grpSpPr>
          <a:xfrm>
            <a:off x="5429550" y="4001926"/>
            <a:ext cx="3048600" cy="5637338"/>
            <a:chOff x="2356162" y="1449150"/>
            <a:chExt cx="1524300" cy="2818669"/>
          </a:xfrm>
        </p:grpSpPr>
        <p:grpSp>
          <p:nvGrpSpPr>
            <p:cNvPr id="22" name="Google Shape;130;p17">
              <a:extLst>
                <a:ext uri="{FF2B5EF4-FFF2-40B4-BE49-F238E27FC236}">
                  <a16:creationId xmlns:a16="http://schemas.microsoft.com/office/drawing/2014/main" id="{E46D337E-8675-F643-29DB-2F3E726A7A95}"/>
                </a:ext>
              </a:extLst>
            </p:cNvPr>
            <p:cNvGrpSpPr/>
            <p:nvPr/>
          </p:nvGrpSpPr>
          <p:grpSpPr>
            <a:xfrm>
              <a:off x="2763870" y="2477137"/>
              <a:ext cx="708900" cy="1790682"/>
              <a:chOff x="2763870" y="2477137"/>
              <a:chExt cx="708900" cy="1790682"/>
            </a:xfrm>
          </p:grpSpPr>
          <p:cxnSp>
            <p:nvCxnSpPr>
              <p:cNvPr id="26" name="Google Shape;131;p17">
                <a:extLst>
                  <a:ext uri="{FF2B5EF4-FFF2-40B4-BE49-F238E27FC236}">
                    <a16:creationId xmlns:a16="http://schemas.microsoft.com/office/drawing/2014/main" id="{17C66DA5-D486-764E-ACCD-CB307A537A95}"/>
                  </a:ext>
                </a:extLst>
              </p:cNvPr>
              <p:cNvCxnSpPr>
                <a:stCxn id="24" idx="2"/>
                <a:endCxn id="27" idx="0"/>
              </p:cNvCxnSpPr>
              <p:nvPr/>
            </p:nvCxnSpPr>
            <p:spPr>
              <a:xfrm>
                <a:off x="3118312" y="2477137"/>
                <a:ext cx="42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7" name="Google Shape;133;p17">
                <a:extLst>
                  <a:ext uri="{FF2B5EF4-FFF2-40B4-BE49-F238E27FC236}">
                    <a16:creationId xmlns:a16="http://schemas.microsoft.com/office/drawing/2014/main" id="{926B356D-00CE-5B86-D099-D3388DC66CB1}"/>
                  </a:ext>
                </a:extLst>
              </p:cNvPr>
              <p:cNvSpPr/>
              <p:nvPr/>
            </p:nvSpPr>
            <p:spPr>
              <a:xfrm>
                <a:off x="3021154" y="3696900"/>
                <a:ext cx="194400" cy="194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sp>
            <p:nvSpPr>
              <p:cNvPr id="28" name="Google Shape;134;p17">
                <a:extLst>
                  <a:ext uri="{FF2B5EF4-FFF2-40B4-BE49-F238E27FC236}">
                    <a16:creationId xmlns:a16="http://schemas.microsoft.com/office/drawing/2014/main" id="{4B0EB7EA-D570-97F1-74D7-72C51AC1905A}"/>
                  </a:ext>
                </a:extLst>
              </p:cNvPr>
              <p:cNvSpPr txBox="1"/>
              <p:nvPr/>
            </p:nvSpPr>
            <p:spPr>
              <a:xfrm>
                <a:off x="276387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8.22</a:t>
                </a:r>
                <a:endParaRPr sz="3600" dirty="0">
                  <a:solidFill>
                    <a:schemeClr val="dk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23" name="Google Shape;135;p17">
              <a:extLst>
                <a:ext uri="{FF2B5EF4-FFF2-40B4-BE49-F238E27FC236}">
                  <a16:creationId xmlns:a16="http://schemas.microsoft.com/office/drawing/2014/main" id="{7F971A4B-0063-363B-0FDD-D60BC035D7E7}"/>
                </a:ext>
              </a:extLst>
            </p:cNvPr>
            <p:cNvGrpSpPr/>
            <p:nvPr/>
          </p:nvGrpSpPr>
          <p:grpSpPr>
            <a:xfrm>
              <a:off x="2356162" y="1449150"/>
              <a:ext cx="1524300" cy="1027987"/>
              <a:chOff x="2356162" y="1449150"/>
              <a:chExt cx="1524300" cy="1027987"/>
            </a:xfrm>
          </p:grpSpPr>
          <p:sp>
            <p:nvSpPr>
              <p:cNvPr id="24" name="Google Shape;132;p17">
                <a:extLst>
                  <a:ext uri="{FF2B5EF4-FFF2-40B4-BE49-F238E27FC236}">
                    <a16:creationId xmlns:a16="http://schemas.microsoft.com/office/drawing/2014/main" id="{87D9E1BB-9FCC-4594-2F33-0E3FE9AAD912}"/>
                  </a:ext>
                </a:extLst>
              </p:cNvPr>
              <p:cNvSpPr txBox="1"/>
              <p:nvPr/>
            </p:nvSpPr>
            <p:spPr>
              <a:xfrm>
                <a:off x="2356162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개발계획서</a:t>
                </a:r>
                <a:endParaRPr lang="en-US" altLang="ko-KR"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  <a:p>
                <a:pPr algn="ctr"/>
                <a:r>
                  <a:rPr lang="en-US" altLang="ko-KR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WBS </a:t>
                </a:r>
              </a:p>
              <a:p>
                <a:pPr algn="ctr"/>
                <a:r>
                  <a:rPr lang="en" altLang="ko-KR" sz="2200" b="1" dirty="0">
                    <a:latin typeface="210 디딤고딕 Light" panose="020B0600000101010101" charset="-127"/>
                    <a:ea typeface="210 디딤고딕 Light" panose="020B0600000101010101" charset="-127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cs typeface="Fira Sans"/>
                    <a:sym typeface="Fira Sans"/>
                  </a:rPr>
                  <a:t>설계</a:t>
                </a:r>
                <a:endParaRPr lang="en-US" altLang="ko-KR"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  <a:p>
                <a:pPr algn="ctr"/>
                <a:endParaRPr sz="2400" dirty="0">
                  <a:latin typeface="HY헤드라인M" panose="02030600000101010101" pitchFamily="18" charset="-127"/>
                  <a:ea typeface="HY헤드라인M" panose="02030600000101010101" pitchFamily="18" charset="-127"/>
                  <a:cs typeface="Fira Sans"/>
                  <a:sym typeface="Fira Sans"/>
                </a:endParaRPr>
              </a:p>
            </p:txBody>
          </p:sp>
          <p:sp>
            <p:nvSpPr>
              <p:cNvPr id="25" name="Google Shape;136;p17">
                <a:extLst>
                  <a:ext uri="{FF2B5EF4-FFF2-40B4-BE49-F238E27FC236}">
                    <a16:creationId xmlns:a16="http://schemas.microsoft.com/office/drawing/2014/main" id="{FE2EE0B0-B498-D823-8EF8-83D9E5258FA5}"/>
                  </a:ext>
                </a:extLst>
              </p:cNvPr>
              <p:cNvSpPr txBox="1"/>
              <p:nvPr/>
            </p:nvSpPr>
            <p:spPr>
              <a:xfrm>
                <a:off x="2356348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200" dirty="0">
                    <a:solidFill>
                      <a:schemeClr val="accent3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설계</a:t>
                </a:r>
                <a:endParaRPr sz="3200" dirty="0">
                  <a:solidFill>
                    <a:schemeClr val="accent3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9" name="Google Shape;137;p17">
            <a:extLst>
              <a:ext uri="{FF2B5EF4-FFF2-40B4-BE49-F238E27FC236}">
                <a16:creationId xmlns:a16="http://schemas.microsoft.com/office/drawing/2014/main" id="{31ECBFCB-69A8-7D2F-784B-2AE13F6F8590}"/>
              </a:ext>
            </a:extLst>
          </p:cNvPr>
          <p:cNvGrpSpPr/>
          <p:nvPr/>
        </p:nvGrpSpPr>
        <p:grpSpPr>
          <a:xfrm>
            <a:off x="9458176" y="4001926"/>
            <a:ext cx="3048600" cy="5637338"/>
            <a:chOff x="4294275" y="1449150"/>
            <a:chExt cx="1524300" cy="2818669"/>
          </a:xfrm>
        </p:grpSpPr>
        <p:grpSp>
          <p:nvGrpSpPr>
            <p:cNvPr id="30" name="Google Shape;138;p17">
              <a:extLst>
                <a:ext uri="{FF2B5EF4-FFF2-40B4-BE49-F238E27FC236}">
                  <a16:creationId xmlns:a16="http://schemas.microsoft.com/office/drawing/2014/main" id="{C1FD19C3-7ABB-3244-8911-EF4EF35E4E7B}"/>
                </a:ext>
              </a:extLst>
            </p:cNvPr>
            <p:cNvGrpSpPr/>
            <p:nvPr/>
          </p:nvGrpSpPr>
          <p:grpSpPr>
            <a:xfrm>
              <a:off x="4663889" y="2353853"/>
              <a:ext cx="822511" cy="1913966"/>
              <a:chOff x="4663889" y="2353853"/>
              <a:chExt cx="822511" cy="1913966"/>
            </a:xfrm>
          </p:grpSpPr>
          <p:cxnSp>
            <p:nvCxnSpPr>
              <p:cNvPr id="34" name="Google Shape;139;p17">
                <a:extLst>
                  <a:ext uri="{FF2B5EF4-FFF2-40B4-BE49-F238E27FC236}">
                    <a16:creationId xmlns:a16="http://schemas.microsoft.com/office/drawing/2014/main" id="{3EEF80CD-656E-05A1-29B1-FAC39794705A}"/>
                  </a:ext>
                </a:extLst>
              </p:cNvPr>
              <p:cNvCxnSpPr>
                <a:cxnSpLocks/>
                <a:endCxn id="35" idx="0"/>
              </p:cNvCxnSpPr>
              <p:nvPr/>
            </p:nvCxnSpPr>
            <p:spPr>
              <a:xfrm>
                <a:off x="5056460" y="2353853"/>
                <a:ext cx="0" cy="1343047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5" name="Google Shape;141;p17">
                <a:extLst>
                  <a:ext uri="{FF2B5EF4-FFF2-40B4-BE49-F238E27FC236}">
                    <a16:creationId xmlns:a16="http://schemas.microsoft.com/office/drawing/2014/main" id="{D4915083-9ACE-49D3-DED9-33C92153B1A1}"/>
                  </a:ext>
                </a:extLst>
              </p:cNvPr>
              <p:cNvSpPr/>
              <p:nvPr/>
            </p:nvSpPr>
            <p:spPr>
              <a:xfrm>
                <a:off x="4959260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sp>
            <p:nvSpPr>
              <p:cNvPr id="36" name="Google Shape;142;p17">
                <a:extLst>
                  <a:ext uri="{FF2B5EF4-FFF2-40B4-BE49-F238E27FC236}">
                    <a16:creationId xmlns:a16="http://schemas.microsoft.com/office/drawing/2014/main" id="{799B8138-FBE7-9211-52FD-2E9102330C50}"/>
                  </a:ext>
                </a:extLst>
              </p:cNvPr>
              <p:cNvSpPr txBox="1"/>
              <p:nvPr/>
            </p:nvSpPr>
            <p:spPr>
              <a:xfrm>
                <a:off x="4663889" y="3971419"/>
                <a:ext cx="822511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9.13</a:t>
                </a:r>
                <a:endParaRPr sz="3600" dirty="0">
                  <a:solidFill>
                    <a:schemeClr val="dk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1" name="Google Shape;143;p17">
              <a:extLst>
                <a:ext uri="{FF2B5EF4-FFF2-40B4-BE49-F238E27FC236}">
                  <a16:creationId xmlns:a16="http://schemas.microsoft.com/office/drawing/2014/main" id="{577D0EF5-75D1-C593-D5C2-2EB56B80339A}"/>
                </a:ext>
              </a:extLst>
            </p:cNvPr>
            <p:cNvGrpSpPr/>
            <p:nvPr/>
          </p:nvGrpSpPr>
          <p:grpSpPr>
            <a:xfrm>
              <a:off x="4294275" y="1449150"/>
              <a:ext cx="1524300" cy="1142287"/>
              <a:chOff x="4294275" y="1449150"/>
              <a:chExt cx="1524300" cy="1142287"/>
            </a:xfrm>
          </p:grpSpPr>
          <p:sp>
            <p:nvSpPr>
              <p:cNvPr id="32" name="Google Shape;140;p17">
                <a:extLst>
                  <a:ext uri="{FF2B5EF4-FFF2-40B4-BE49-F238E27FC236}">
                    <a16:creationId xmlns:a16="http://schemas.microsoft.com/office/drawing/2014/main" id="{D71BE6B7-DA24-D802-6925-C15BF9BD04B3}"/>
                  </a:ext>
                </a:extLst>
              </p:cNvPr>
              <p:cNvSpPr txBox="1"/>
              <p:nvPr/>
            </p:nvSpPr>
            <p:spPr>
              <a:xfrm>
                <a:off x="4294275" y="18570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설계 모듈 구현</a:t>
                </a:r>
                <a:endParaRPr lang="en-US" altLang="ko-KR"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</p:txBody>
          </p:sp>
          <p:sp>
            <p:nvSpPr>
              <p:cNvPr id="33" name="Google Shape;144;p17">
                <a:extLst>
                  <a:ext uri="{FF2B5EF4-FFF2-40B4-BE49-F238E27FC236}">
                    <a16:creationId xmlns:a16="http://schemas.microsoft.com/office/drawing/2014/main" id="{472C4A20-4169-3496-1EE3-140021810CCD}"/>
                  </a:ext>
                </a:extLst>
              </p:cNvPr>
              <p:cNvSpPr txBox="1"/>
              <p:nvPr/>
            </p:nvSpPr>
            <p:spPr>
              <a:xfrm>
                <a:off x="4294400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5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ＳＷ</a:t>
                </a:r>
                <a:endParaRPr sz="3600" dirty="0">
                  <a:solidFill>
                    <a:schemeClr val="accent5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37" name="Google Shape;145;p17">
            <a:extLst>
              <a:ext uri="{FF2B5EF4-FFF2-40B4-BE49-F238E27FC236}">
                <a16:creationId xmlns:a16="http://schemas.microsoft.com/office/drawing/2014/main" id="{97E57DB2-95BD-89BB-DB84-9C283955951C}"/>
              </a:ext>
            </a:extLst>
          </p:cNvPr>
          <p:cNvGrpSpPr/>
          <p:nvPr/>
        </p:nvGrpSpPr>
        <p:grpSpPr>
          <a:xfrm>
            <a:off x="13486776" y="4001926"/>
            <a:ext cx="3048624" cy="5637374"/>
            <a:chOff x="6232375" y="1449150"/>
            <a:chExt cx="1524312" cy="2818687"/>
          </a:xfrm>
        </p:grpSpPr>
        <p:grpSp>
          <p:nvGrpSpPr>
            <p:cNvPr id="38" name="Google Shape;146;p17">
              <a:extLst>
                <a:ext uri="{FF2B5EF4-FFF2-40B4-BE49-F238E27FC236}">
                  <a16:creationId xmlns:a16="http://schemas.microsoft.com/office/drawing/2014/main" id="{343DC1A9-1512-768D-C73B-DD4D4D2465F9}"/>
                </a:ext>
              </a:extLst>
            </p:cNvPr>
            <p:cNvGrpSpPr/>
            <p:nvPr/>
          </p:nvGrpSpPr>
          <p:grpSpPr>
            <a:xfrm>
              <a:off x="6640109" y="2477137"/>
              <a:ext cx="708900" cy="1790700"/>
              <a:chOff x="6640109" y="2477137"/>
              <a:chExt cx="708900" cy="1790700"/>
            </a:xfrm>
          </p:grpSpPr>
          <p:cxnSp>
            <p:nvCxnSpPr>
              <p:cNvPr id="42" name="Google Shape;147;p17">
                <a:extLst>
                  <a:ext uri="{FF2B5EF4-FFF2-40B4-BE49-F238E27FC236}">
                    <a16:creationId xmlns:a16="http://schemas.microsoft.com/office/drawing/2014/main" id="{1FC0144D-D902-C0C6-47A0-C125BF567A4C}"/>
                  </a:ext>
                </a:extLst>
              </p:cNvPr>
              <p:cNvCxnSpPr>
                <a:stCxn id="40" idx="2"/>
                <a:endCxn id="43" idx="0"/>
              </p:cNvCxnSpPr>
              <p:nvPr/>
            </p:nvCxnSpPr>
            <p:spPr>
              <a:xfrm>
                <a:off x="6994537" y="2477137"/>
                <a:ext cx="28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" name="Google Shape;149;p17">
                <a:extLst>
                  <a:ext uri="{FF2B5EF4-FFF2-40B4-BE49-F238E27FC236}">
                    <a16:creationId xmlns:a16="http://schemas.microsoft.com/office/drawing/2014/main" id="{13092D79-AE5B-F9A6-4F80-1919ADC6A069}"/>
                  </a:ext>
                </a:extLst>
              </p:cNvPr>
              <p:cNvSpPr/>
              <p:nvPr/>
            </p:nvSpPr>
            <p:spPr>
              <a:xfrm>
                <a:off x="6897365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sp>
            <p:nvSpPr>
              <p:cNvPr id="44" name="Google Shape;150;p17">
                <a:extLst>
                  <a:ext uri="{FF2B5EF4-FFF2-40B4-BE49-F238E27FC236}">
                    <a16:creationId xmlns:a16="http://schemas.microsoft.com/office/drawing/2014/main" id="{99493D15-C023-49E1-944F-01D66F4C2732}"/>
                  </a:ext>
                </a:extLst>
              </p:cNvPr>
              <p:cNvSpPr txBox="1"/>
              <p:nvPr/>
            </p:nvSpPr>
            <p:spPr>
              <a:xfrm>
                <a:off x="6640109" y="3971437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10.4</a:t>
                </a:r>
                <a:endParaRPr sz="3600" dirty="0">
                  <a:solidFill>
                    <a:schemeClr val="dk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9" name="Google Shape;151;p17">
              <a:extLst>
                <a:ext uri="{FF2B5EF4-FFF2-40B4-BE49-F238E27FC236}">
                  <a16:creationId xmlns:a16="http://schemas.microsoft.com/office/drawing/2014/main" id="{3E4E5B97-8967-CB08-E8FE-23668ED68840}"/>
                </a:ext>
              </a:extLst>
            </p:cNvPr>
            <p:cNvGrpSpPr/>
            <p:nvPr/>
          </p:nvGrpSpPr>
          <p:grpSpPr>
            <a:xfrm>
              <a:off x="6232375" y="1449150"/>
              <a:ext cx="1524312" cy="1027987"/>
              <a:chOff x="6232375" y="1449150"/>
              <a:chExt cx="1524312" cy="1027987"/>
            </a:xfrm>
          </p:grpSpPr>
          <p:sp>
            <p:nvSpPr>
              <p:cNvPr id="40" name="Google Shape;148;p17">
                <a:extLst>
                  <a:ext uri="{FF2B5EF4-FFF2-40B4-BE49-F238E27FC236}">
                    <a16:creationId xmlns:a16="http://schemas.microsoft.com/office/drawing/2014/main" id="{4765EDBB-BF95-30FA-9C9A-1A4277657D96}"/>
                  </a:ext>
                </a:extLst>
              </p:cNvPr>
              <p:cNvSpPr txBox="1"/>
              <p:nvPr/>
            </p:nvSpPr>
            <p:spPr>
              <a:xfrm>
                <a:off x="6232387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최종 테스트</a:t>
                </a:r>
                <a:endParaRPr lang="en-US" altLang="ko-KR"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미비사항 보완</a:t>
                </a:r>
                <a:endParaRPr lang="en-US" altLang="ko-KR"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결과 발표</a:t>
                </a:r>
                <a:endParaRPr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</p:txBody>
          </p:sp>
          <p:sp>
            <p:nvSpPr>
              <p:cNvPr id="41" name="Google Shape;152;p17">
                <a:extLst>
                  <a:ext uri="{FF2B5EF4-FFF2-40B4-BE49-F238E27FC236}">
                    <a16:creationId xmlns:a16="http://schemas.microsoft.com/office/drawing/2014/main" id="{D93A40C0-63E6-F24D-1F7D-DE645F5C660D}"/>
                  </a:ext>
                </a:extLst>
              </p:cNvPr>
              <p:cNvSpPr txBox="1"/>
              <p:nvPr/>
            </p:nvSpPr>
            <p:spPr>
              <a:xfrm>
                <a:off x="6232375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dk1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최종발표</a:t>
                </a:r>
                <a:endParaRPr sz="3600" dirty="0">
                  <a:solidFill>
                    <a:schemeClr val="dk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45" name="Google Shape;153;p17">
            <a:extLst>
              <a:ext uri="{FF2B5EF4-FFF2-40B4-BE49-F238E27FC236}">
                <a16:creationId xmlns:a16="http://schemas.microsoft.com/office/drawing/2014/main" id="{C4182EC3-F9D4-90D0-8584-EF934DAE5011}"/>
              </a:ext>
            </a:extLst>
          </p:cNvPr>
          <p:cNvGrpSpPr/>
          <p:nvPr/>
        </p:nvGrpSpPr>
        <p:grpSpPr>
          <a:xfrm>
            <a:off x="3415238" y="6042039"/>
            <a:ext cx="3048600" cy="3597224"/>
            <a:chOff x="1387106" y="2469207"/>
            <a:chExt cx="1524300" cy="1798612"/>
          </a:xfrm>
        </p:grpSpPr>
        <p:grpSp>
          <p:nvGrpSpPr>
            <p:cNvPr id="46" name="Google Shape;154;p17">
              <a:extLst>
                <a:ext uri="{FF2B5EF4-FFF2-40B4-BE49-F238E27FC236}">
                  <a16:creationId xmlns:a16="http://schemas.microsoft.com/office/drawing/2014/main" id="{C1ABDD54-F1D5-6EC7-0725-98A50C7CA702}"/>
                </a:ext>
              </a:extLst>
            </p:cNvPr>
            <p:cNvGrpSpPr/>
            <p:nvPr/>
          </p:nvGrpSpPr>
          <p:grpSpPr>
            <a:xfrm>
              <a:off x="1794810" y="3505838"/>
              <a:ext cx="708900" cy="761981"/>
              <a:chOff x="1794810" y="3505838"/>
              <a:chExt cx="708900" cy="761981"/>
            </a:xfrm>
          </p:grpSpPr>
          <p:cxnSp>
            <p:nvCxnSpPr>
              <p:cNvPr id="50" name="Google Shape;155;p17">
                <a:extLst>
                  <a:ext uri="{FF2B5EF4-FFF2-40B4-BE49-F238E27FC236}">
                    <a16:creationId xmlns:a16="http://schemas.microsoft.com/office/drawing/2014/main" id="{ADEAECF7-3D73-9B64-57CB-B28B8BDB9D1A}"/>
                  </a:ext>
                </a:extLst>
              </p:cNvPr>
              <p:cNvCxnSpPr>
                <a:stCxn id="48" idx="2"/>
              </p:cNvCxnSpPr>
              <p:nvPr/>
            </p:nvCxnSpPr>
            <p:spPr>
              <a:xfrm>
                <a:off x="2149256" y="3505838"/>
                <a:ext cx="0" cy="316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57;p17">
                <a:extLst>
                  <a:ext uri="{FF2B5EF4-FFF2-40B4-BE49-F238E27FC236}">
                    <a16:creationId xmlns:a16="http://schemas.microsoft.com/office/drawing/2014/main" id="{A02756AF-A298-C11A-5F66-6E371B824513}"/>
                  </a:ext>
                </a:extLst>
              </p:cNvPr>
              <p:cNvSpPr/>
              <p:nvPr/>
            </p:nvSpPr>
            <p:spPr>
              <a:xfrm>
                <a:off x="2052102" y="3696900"/>
                <a:ext cx="194400" cy="19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sp>
            <p:nvSpPr>
              <p:cNvPr id="52" name="Google Shape;158;p17">
                <a:extLst>
                  <a:ext uri="{FF2B5EF4-FFF2-40B4-BE49-F238E27FC236}">
                    <a16:creationId xmlns:a16="http://schemas.microsoft.com/office/drawing/2014/main" id="{8C4516E7-8137-475A-73C1-8DAFB5FA656E}"/>
                  </a:ext>
                </a:extLst>
              </p:cNvPr>
              <p:cNvSpPr txBox="1"/>
              <p:nvPr/>
            </p:nvSpPr>
            <p:spPr>
              <a:xfrm>
                <a:off x="179481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8.16</a:t>
                </a:r>
                <a:endParaRPr sz="3600" dirty="0">
                  <a:solidFill>
                    <a:schemeClr val="dk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47" name="Google Shape;159;p17">
              <a:extLst>
                <a:ext uri="{FF2B5EF4-FFF2-40B4-BE49-F238E27FC236}">
                  <a16:creationId xmlns:a16="http://schemas.microsoft.com/office/drawing/2014/main" id="{6C0C8495-405A-67F0-10B7-57AEB1D0C2C7}"/>
                </a:ext>
              </a:extLst>
            </p:cNvPr>
            <p:cNvGrpSpPr/>
            <p:nvPr/>
          </p:nvGrpSpPr>
          <p:grpSpPr>
            <a:xfrm>
              <a:off x="1387106" y="2469207"/>
              <a:ext cx="1524300" cy="1036631"/>
              <a:chOff x="1387106" y="2469207"/>
              <a:chExt cx="1524300" cy="1036631"/>
            </a:xfrm>
          </p:grpSpPr>
          <p:sp>
            <p:nvSpPr>
              <p:cNvPr id="48" name="Google Shape;156;p17">
                <a:extLst>
                  <a:ext uri="{FF2B5EF4-FFF2-40B4-BE49-F238E27FC236}">
                    <a16:creationId xmlns:a16="http://schemas.microsoft.com/office/drawing/2014/main" id="{673BE5AA-F47A-BE6B-F175-B8E7840D6FC3}"/>
                  </a:ext>
                </a:extLst>
              </p:cNvPr>
              <p:cNvSpPr txBox="1"/>
              <p:nvPr/>
            </p:nvSpPr>
            <p:spPr>
              <a:xfrm>
                <a:off x="1387106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요구사항 분석</a:t>
                </a:r>
                <a:endParaRPr lang="en-US" altLang="ko-KR"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기능정의서</a:t>
                </a:r>
                <a:endParaRPr lang="en-US" altLang="ko-KR"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테스트케이스</a:t>
                </a:r>
                <a:endParaRPr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</p:txBody>
          </p:sp>
          <p:sp>
            <p:nvSpPr>
              <p:cNvPr id="49" name="Google Shape;160;p17">
                <a:extLst>
                  <a:ext uri="{FF2B5EF4-FFF2-40B4-BE49-F238E27FC236}">
                    <a16:creationId xmlns:a16="http://schemas.microsoft.com/office/drawing/2014/main" id="{D1938FE4-F664-A653-53A7-BCEBCAB8AE63}"/>
                  </a:ext>
                </a:extLst>
              </p:cNvPr>
              <p:cNvSpPr txBox="1"/>
              <p:nvPr/>
            </p:nvSpPr>
            <p:spPr>
              <a:xfrm>
                <a:off x="1387263" y="2469207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2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분석</a:t>
                </a:r>
                <a:endParaRPr sz="3600" dirty="0">
                  <a:solidFill>
                    <a:schemeClr val="accent2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53" name="Google Shape;161;p17">
            <a:extLst>
              <a:ext uri="{FF2B5EF4-FFF2-40B4-BE49-F238E27FC236}">
                <a16:creationId xmlns:a16="http://schemas.microsoft.com/office/drawing/2014/main" id="{0019E782-0C05-46B1-E84C-930BE9E27A82}"/>
              </a:ext>
            </a:extLst>
          </p:cNvPr>
          <p:cNvGrpSpPr/>
          <p:nvPr/>
        </p:nvGrpSpPr>
        <p:grpSpPr>
          <a:xfrm>
            <a:off x="7443903" y="6042039"/>
            <a:ext cx="3048662" cy="3597224"/>
            <a:chOff x="3325238" y="2469207"/>
            <a:chExt cx="1524331" cy="1798612"/>
          </a:xfrm>
        </p:grpSpPr>
        <p:grpSp>
          <p:nvGrpSpPr>
            <p:cNvPr id="54" name="Google Shape;162;p17">
              <a:extLst>
                <a:ext uri="{FF2B5EF4-FFF2-40B4-BE49-F238E27FC236}">
                  <a16:creationId xmlns:a16="http://schemas.microsoft.com/office/drawing/2014/main" id="{AE67DE0A-3D10-81C7-89C1-D0630D01D772}"/>
                </a:ext>
              </a:extLst>
            </p:cNvPr>
            <p:cNvGrpSpPr/>
            <p:nvPr/>
          </p:nvGrpSpPr>
          <p:grpSpPr>
            <a:xfrm>
              <a:off x="3732929" y="3505838"/>
              <a:ext cx="708900" cy="761981"/>
              <a:chOff x="3732929" y="3505838"/>
              <a:chExt cx="708900" cy="761981"/>
            </a:xfrm>
          </p:grpSpPr>
          <p:cxnSp>
            <p:nvCxnSpPr>
              <p:cNvPr id="58" name="Google Shape;163;p17">
                <a:extLst>
                  <a:ext uri="{FF2B5EF4-FFF2-40B4-BE49-F238E27FC236}">
                    <a16:creationId xmlns:a16="http://schemas.microsoft.com/office/drawing/2014/main" id="{6A598311-2A3D-1E32-E304-1536B2855C8A}"/>
                  </a:ext>
                </a:extLst>
              </p:cNvPr>
              <p:cNvCxnSpPr>
                <a:stCxn id="56" idx="2"/>
              </p:cNvCxnSpPr>
              <p:nvPr/>
            </p:nvCxnSpPr>
            <p:spPr>
              <a:xfrm>
                <a:off x="4087419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9" name="Google Shape;165;p17">
                <a:extLst>
                  <a:ext uri="{FF2B5EF4-FFF2-40B4-BE49-F238E27FC236}">
                    <a16:creationId xmlns:a16="http://schemas.microsoft.com/office/drawing/2014/main" id="{6A1CB865-BC79-9BB8-2E93-92EB337439A8}"/>
                  </a:ext>
                </a:extLst>
              </p:cNvPr>
              <p:cNvSpPr/>
              <p:nvPr/>
            </p:nvSpPr>
            <p:spPr>
              <a:xfrm>
                <a:off x="3990207" y="3696900"/>
                <a:ext cx="194400" cy="1944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sp>
            <p:nvSpPr>
              <p:cNvPr id="60" name="Google Shape;166;p17">
                <a:extLst>
                  <a:ext uri="{FF2B5EF4-FFF2-40B4-BE49-F238E27FC236}">
                    <a16:creationId xmlns:a16="http://schemas.microsoft.com/office/drawing/2014/main" id="{CC52C14D-9A02-BB21-DD39-49416138647F}"/>
                  </a:ext>
                </a:extLst>
              </p:cNvPr>
              <p:cNvSpPr txBox="1"/>
              <p:nvPr/>
            </p:nvSpPr>
            <p:spPr>
              <a:xfrm>
                <a:off x="373292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8.30</a:t>
                </a:r>
                <a:endParaRPr sz="3600" dirty="0">
                  <a:solidFill>
                    <a:schemeClr val="dk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55" name="Google Shape;167;p17">
              <a:extLst>
                <a:ext uri="{FF2B5EF4-FFF2-40B4-BE49-F238E27FC236}">
                  <a16:creationId xmlns:a16="http://schemas.microsoft.com/office/drawing/2014/main" id="{63A81F24-7FA4-FD4C-60E9-EA03B0E42EE8}"/>
                </a:ext>
              </a:extLst>
            </p:cNvPr>
            <p:cNvGrpSpPr/>
            <p:nvPr/>
          </p:nvGrpSpPr>
          <p:grpSpPr>
            <a:xfrm>
              <a:off x="3325238" y="2469207"/>
              <a:ext cx="1524331" cy="1036631"/>
              <a:chOff x="3325238" y="2469207"/>
              <a:chExt cx="1524331" cy="1036631"/>
            </a:xfrm>
          </p:grpSpPr>
          <p:sp>
            <p:nvSpPr>
              <p:cNvPr id="56" name="Google Shape;164;p17">
                <a:extLst>
                  <a:ext uri="{FF2B5EF4-FFF2-40B4-BE49-F238E27FC236}">
                    <a16:creationId xmlns:a16="http://schemas.microsoft.com/office/drawing/2014/main" id="{BF592620-6541-1A12-59C8-D3776A5A0005}"/>
                  </a:ext>
                </a:extLst>
              </p:cNvPr>
              <p:cNvSpPr txBox="1"/>
              <p:nvPr/>
            </p:nvSpPr>
            <p:spPr>
              <a:xfrm>
                <a:off x="3325269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en" sz="2200" b="1" dirty="0">
                    <a:latin typeface="210 디딤고딕 Light" panose="020B0600000101010101" charset="-127"/>
                    <a:ea typeface="210 디딤고딕 Light" panose="020B0600000101010101" charset="-127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cs typeface="Fira Sans"/>
                    <a:sym typeface="Fira Sans"/>
                  </a:rPr>
                  <a:t>구현</a:t>
                </a:r>
                <a:endParaRPr lang="en-US" altLang="ko-KR" sz="2200" b="1" dirty="0">
                  <a:latin typeface="210 디딤고딕 Light" panose="020B0600000101010101" charset="-127"/>
                  <a:ea typeface="210 디딤고딕 Light" panose="020B0600000101010101" charset="-127"/>
                  <a:cs typeface="Fira Sans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cs typeface="Fira Sans"/>
                    <a:sym typeface="Fira Sans"/>
                  </a:rPr>
                  <a:t>데이터 모델링</a:t>
                </a:r>
              </a:p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cs typeface="Fira Sans"/>
                    <a:sym typeface="Fira Sans"/>
                  </a:rPr>
                  <a:t>소프트웨어 설계</a:t>
                </a:r>
              </a:p>
            </p:txBody>
          </p:sp>
          <p:sp>
            <p:nvSpPr>
              <p:cNvPr id="57" name="Google Shape;168;p17">
                <a:extLst>
                  <a:ext uri="{FF2B5EF4-FFF2-40B4-BE49-F238E27FC236}">
                    <a16:creationId xmlns:a16="http://schemas.microsoft.com/office/drawing/2014/main" id="{DA211986-AFD0-D400-B459-E260BD756011}"/>
                  </a:ext>
                </a:extLst>
              </p:cNvPr>
              <p:cNvSpPr txBox="1"/>
              <p:nvPr/>
            </p:nvSpPr>
            <p:spPr>
              <a:xfrm>
                <a:off x="3325238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4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ＵＩ／ＵＸ</a:t>
                </a:r>
                <a:endParaRPr sz="3600" dirty="0">
                  <a:solidFill>
                    <a:schemeClr val="accent4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61" name="Google Shape;169;p17">
            <a:extLst>
              <a:ext uri="{FF2B5EF4-FFF2-40B4-BE49-F238E27FC236}">
                <a16:creationId xmlns:a16="http://schemas.microsoft.com/office/drawing/2014/main" id="{B587BD4E-F06D-5C6D-82B5-CD49FDFAA648}"/>
              </a:ext>
            </a:extLst>
          </p:cNvPr>
          <p:cNvGrpSpPr/>
          <p:nvPr/>
        </p:nvGrpSpPr>
        <p:grpSpPr>
          <a:xfrm>
            <a:off x="11472477" y="6042039"/>
            <a:ext cx="3048786" cy="3597224"/>
            <a:chOff x="5263325" y="2469207"/>
            <a:chExt cx="1524393" cy="1798612"/>
          </a:xfrm>
        </p:grpSpPr>
        <p:grpSp>
          <p:nvGrpSpPr>
            <p:cNvPr id="62" name="Google Shape;170;p17">
              <a:extLst>
                <a:ext uri="{FF2B5EF4-FFF2-40B4-BE49-F238E27FC236}">
                  <a16:creationId xmlns:a16="http://schemas.microsoft.com/office/drawing/2014/main" id="{3E1D036D-DFEE-B285-4CDD-A42E1AC88777}"/>
                </a:ext>
              </a:extLst>
            </p:cNvPr>
            <p:cNvGrpSpPr/>
            <p:nvPr/>
          </p:nvGrpSpPr>
          <p:grpSpPr>
            <a:xfrm>
              <a:off x="5671049" y="3505838"/>
              <a:ext cx="708900" cy="761981"/>
              <a:chOff x="5671049" y="3505838"/>
              <a:chExt cx="708900" cy="761981"/>
            </a:xfrm>
          </p:grpSpPr>
          <p:cxnSp>
            <p:nvCxnSpPr>
              <p:cNvPr id="66" name="Google Shape;171;p17">
                <a:extLst>
                  <a:ext uri="{FF2B5EF4-FFF2-40B4-BE49-F238E27FC236}">
                    <a16:creationId xmlns:a16="http://schemas.microsoft.com/office/drawing/2014/main" id="{2FD50CC4-39E2-DE88-191B-CD4DADED0AE7}"/>
                  </a:ext>
                </a:extLst>
              </p:cNvPr>
              <p:cNvCxnSpPr>
                <a:stCxn id="64" idx="2"/>
              </p:cNvCxnSpPr>
              <p:nvPr/>
            </p:nvCxnSpPr>
            <p:spPr>
              <a:xfrm>
                <a:off x="6025568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" name="Google Shape;173;p17">
                <a:extLst>
                  <a:ext uri="{FF2B5EF4-FFF2-40B4-BE49-F238E27FC236}">
                    <a16:creationId xmlns:a16="http://schemas.microsoft.com/office/drawing/2014/main" id="{987DD532-F096-C0FE-9720-B39EA35852FE}"/>
                  </a:ext>
                </a:extLst>
              </p:cNvPr>
              <p:cNvSpPr/>
              <p:nvPr/>
            </p:nvSpPr>
            <p:spPr>
              <a:xfrm>
                <a:off x="5928312" y="3696900"/>
                <a:ext cx="194400" cy="194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HY헤드라인M" panose="02030600000101010101" pitchFamily="18" charset="-127"/>
                  <a:ea typeface="HY헤드라인M" panose="02030600000101010101" pitchFamily="18" charset="-127"/>
                </a:endParaRPr>
              </a:p>
            </p:txBody>
          </p:sp>
          <p:sp>
            <p:nvSpPr>
              <p:cNvPr id="68" name="Google Shape;174;p17">
                <a:extLst>
                  <a:ext uri="{FF2B5EF4-FFF2-40B4-BE49-F238E27FC236}">
                    <a16:creationId xmlns:a16="http://schemas.microsoft.com/office/drawing/2014/main" id="{2CB2C574-B1EB-8A05-5560-45C80BFD82D1}"/>
                  </a:ext>
                </a:extLst>
              </p:cNvPr>
              <p:cNvSpPr txBox="1"/>
              <p:nvPr/>
            </p:nvSpPr>
            <p:spPr>
              <a:xfrm>
                <a:off x="567104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9.27</a:t>
                </a:r>
                <a:endParaRPr sz="3600" dirty="0">
                  <a:solidFill>
                    <a:schemeClr val="dk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63" name="Google Shape;175;p17">
              <a:extLst>
                <a:ext uri="{FF2B5EF4-FFF2-40B4-BE49-F238E27FC236}">
                  <a16:creationId xmlns:a16="http://schemas.microsoft.com/office/drawing/2014/main" id="{EC393D75-5FE3-9E01-869B-28E8395A213E}"/>
                </a:ext>
              </a:extLst>
            </p:cNvPr>
            <p:cNvGrpSpPr/>
            <p:nvPr/>
          </p:nvGrpSpPr>
          <p:grpSpPr>
            <a:xfrm>
              <a:off x="5263325" y="2469207"/>
              <a:ext cx="1524393" cy="1036631"/>
              <a:chOff x="5263325" y="2469207"/>
              <a:chExt cx="1524393" cy="1036631"/>
            </a:xfrm>
          </p:grpSpPr>
          <p:sp>
            <p:nvSpPr>
              <p:cNvPr id="64" name="Google Shape;172;p17">
                <a:extLst>
                  <a:ext uri="{FF2B5EF4-FFF2-40B4-BE49-F238E27FC236}">
                    <a16:creationId xmlns:a16="http://schemas.microsoft.com/office/drawing/2014/main" id="{5B96ACD2-5B84-248E-E21D-1695216F5177}"/>
                  </a:ext>
                </a:extLst>
              </p:cNvPr>
              <p:cNvSpPr txBox="1"/>
              <p:nvPr/>
            </p:nvSpPr>
            <p:spPr>
              <a:xfrm>
                <a:off x="5263418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단위 테스트 수행</a:t>
                </a:r>
              </a:p>
              <a:p>
                <a:pPr algn="ctr"/>
                <a:r>
                  <a:rPr lang="ko-KR" altLang="en-US" sz="2200" b="1" dirty="0">
                    <a:latin typeface="210 디딤고딕 Light" panose="020B0600000101010101" charset="-127"/>
                    <a:ea typeface="210 디딤고딕 Light" panose="020B0600000101010101" charset="-127"/>
                    <a:sym typeface="Fira Sans"/>
                  </a:rPr>
                  <a:t>중간 시연</a:t>
                </a:r>
                <a:endParaRPr sz="2200" b="1" dirty="0">
                  <a:latin typeface="210 디딤고딕 Light" panose="020B0600000101010101" charset="-127"/>
                  <a:ea typeface="210 디딤고딕 Light" panose="020B0600000101010101" charset="-127"/>
                  <a:sym typeface="Fira Sans"/>
                </a:endParaRPr>
              </a:p>
            </p:txBody>
          </p:sp>
          <p:sp>
            <p:nvSpPr>
              <p:cNvPr id="65" name="Google Shape;176;p17">
                <a:extLst>
                  <a:ext uri="{FF2B5EF4-FFF2-40B4-BE49-F238E27FC236}">
                    <a16:creationId xmlns:a16="http://schemas.microsoft.com/office/drawing/2014/main" id="{7A386132-A388-01B3-974F-8E2BBC706640}"/>
                  </a:ext>
                </a:extLst>
              </p:cNvPr>
              <p:cNvSpPr txBox="1"/>
              <p:nvPr/>
            </p:nvSpPr>
            <p:spPr>
              <a:xfrm>
                <a:off x="5263325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6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Fira Sans Extra Condensed Medium"/>
                    <a:sym typeface="Fira Sans Extra Condensed Medium"/>
                  </a:rPr>
                  <a:t>중간발표</a:t>
                </a:r>
                <a:endParaRPr sz="3600" dirty="0">
                  <a:solidFill>
                    <a:schemeClr val="accent6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9974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1905000" y="1562100"/>
            <a:ext cx="8839200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요구사항 분석 내용</a:t>
            </a:r>
            <a:endParaRPr lang="en-US" sz="72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B784B80-1928-C9A4-1544-6B4C1E2081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3162300"/>
            <a:ext cx="14229910" cy="5905303"/>
          </a:xfrm>
          <a:prstGeom prst="rect">
            <a:avLst/>
          </a:prstGeom>
        </p:spPr>
      </p:pic>
      <p:graphicFrame>
        <p:nvGraphicFramePr>
          <p:cNvPr id="13" name="개체 12">
            <a:extLst>
              <a:ext uri="{FF2B5EF4-FFF2-40B4-BE49-F238E27FC236}">
                <a16:creationId xmlns:a16="http://schemas.microsoft.com/office/drawing/2014/main" id="{59104EE5-3D26-E68D-4774-3A9F694FB7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9586144"/>
              </p:ext>
            </p:extLst>
          </p:nvPr>
        </p:nvGraphicFramePr>
        <p:xfrm>
          <a:off x="14959659" y="2142434"/>
          <a:ext cx="1371600" cy="1157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6" imgW="914400" imgH="771525" progId="Excel.Sheet.12">
                  <p:embed/>
                </p:oleObj>
              </mc:Choice>
              <mc:Fallback>
                <p:oleObj name="Worksheet" showAsIcon="1" r:id="rId6" imgW="914400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959659" y="2142434"/>
                        <a:ext cx="1371600" cy="1157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0104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57929" cy="10287000"/>
            <a:chOff x="0" y="0"/>
            <a:chExt cx="17328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282" cy="2709333"/>
            </a:xfrm>
            <a:custGeom>
              <a:avLst/>
              <a:gdLst/>
              <a:ahLst/>
              <a:cxnLst/>
              <a:rect l="l" t="t" r="r" b="b"/>
              <a:pathLst>
                <a:path w="173282" h="2709333">
                  <a:moveTo>
                    <a:pt x="0" y="0"/>
                  </a:moveTo>
                  <a:lnTo>
                    <a:pt x="173282" y="0"/>
                  </a:lnTo>
                  <a:lnTo>
                    <a:pt x="17328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73755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7328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8138234"/>
            <a:ext cx="657929" cy="2148766"/>
            <a:chOff x="0" y="0"/>
            <a:chExt cx="173282" cy="5659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3282" cy="565930"/>
            </a:xfrm>
            <a:custGeom>
              <a:avLst/>
              <a:gdLst/>
              <a:ahLst/>
              <a:cxnLst/>
              <a:rect l="l" t="t" r="r" b="b"/>
              <a:pathLst>
                <a:path w="173282" h="565930">
                  <a:moveTo>
                    <a:pt x="0" y="0"/>
                  </a:moveTo>
                  <a:lnTo>
                    <a:pt x="173282" y="0"/>
                  </a:lnTo>
                  <a:lnTo>
                    <a:pt x="173282" y="565930"/>
                  </a:lnTo>
                  <a:lnTo>
                    <a:pt x="0" y="565930"/>
                  </a:lnTo>
                  <a:close/>
                </a:path>
              </a:pathLst>
            </a:custGeom>
            <a:solidFill>
              <a:srgbClr val="8AABCA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3282" cy="613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7170824" y="4299982"/>
            <a:ext cx="2234353" cy="2251237"/>
          </a:xfrm>
          <a:custGeom>
            <a:avLst/>
            <a:gdLst/>
            <a:ahLst/>
            <a:cxnLst/>
            <a:rect l="l" t="t" r="r" b="b"/>
            <a:pathLst>
              <a:path w="2234353" h="2251237">
                <a:moveTo>
                  <a:pt x="0" y="0"/>
                </a:moveTo>
                <a:lnTo>
                  <a:pt x="2234352" y="0"/>
                </a:lnTo>
                <a:lnTo>
                  <a:pt x="2234352" y="2251237"/>
                </a:lnTo>
                <a:lnTo>
                  <a:pt x="0" y="22512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1905000" y="1562100"/>
            <a:ext cx="8839200" cy="12232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주요기능 리스트</a:t>
            </a:r>
            <a:r>
              <a:rPr lang="en-US" altLang="ko-KR" sz="72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 </a:t>
            </a:r>
            <a:r>
              <a:rPr lang="en-US" altLang="ko-KR" sz="5000" dirty="0">
                <a:solidFill>
                  <a:srgbClr val="273755"/>
                </a:solidFill>
                <a:latin typeface="TDTD타이틀굴림"/>
                <a:ea typeface="TDTD타이틀굴림"/>
                <a:cs typeface="TDTD타이틀굴림"/>
                <a:sym typeface="TDTD타이틀굴림"/>
              </a:rPr>
              <a:t>- 1</a:t>
            </a:r>
            <a:endParaRPr lang="en-US" sz="5000" dirty="0">
              <a:solidFill>
                <a:srgbClr val="273755"/>
              </a:solidFill>
              <a:latin typeface="TDTD타이틀굴림"/>
              <a:ea typeface="TDTD타이틀굴림"/>
              <a:cs typeface="TDTD타이틀굴림"/>
              <a:sym typeface="TDTD타이틀굴림"/>
            </a:endParaRPr>
          </a:p>
        </p:txBody>
      </p:sp>
      <p:pic>
        <p:nvPicPr>
          <p:cNvPr id="17" name="그림 16" descr="폰트, 그래픽, 타이포그래피, 로고이(가) 표시된 사진&#10;&#10;자동 생성된 설명">
            <a:extLst>
              <a:ext uri="{FF2B5EF4-FFF2-40B4-BE49-F238E27FC236}">
                <a16:creationId xmlns:a16="http://schemas.microsoft.com/office/drawing/2014/main" id="{75542385-51A9-ADE5-3C12-95DF4DB66A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324" y="209671"/>
            <a:ext cx="2192076" cy="115551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885AFDA-8D8F-F8B7-43BA-A22A66F1AB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3378951"/>
            <a:ext cx="13944599" cy="6344535"/>
          </a:xfrm>
          <a:prstGeom prst="rect">
            <a:avLst/>
          </a:prstGeom>
        </p:spPr>
      </p:pic>
      <p:graphicFrame>
        <p:nvGraphicFramePr>
          <p:cNvPr id="18" name="개체 17">
            <a:extLst>
              <a:ext uri="{FF2B5EF4-FFF2-40B4-BE49-F238E27FC236}">
                <a16:creationId xmlns:a16="http://schemas.microsoft.com/office/drawing/2014/main" id="{D07D654D-DD3E-2A1F-F7D0-23A3504CE0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2141722"/>
              </p:ext>
            </p:extLst>
          </p:nvPr>
        </p:nvGraphicFramePr>
        <p:xfrm>
          <a:off x="14621142" y="2155731"/>
          <a:ext cx="1449742" cy="12232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6" imgW="914400" imgH="771525" progId="Excel.Sheet.12">
                  <p:embed/>
                </p:oleObj>
              </mc:Choice>
              <mc:Fallback>
                <p:oleObj name="Worksheet" showAsIcon="1" r:id="rId6" imgW="914400" imgH="7715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621142" y="2155731"/>
                        <a:ext cx="1449742" cy="12232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6338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334</Words>
  <Application>Microsoft Office PowerPoint</Application>
  <PresentationFormat>사용자 지정</PresentationFormat>
  <Paragraphs>100</Paragraphs>
  <Slides>16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5" baseType="lpstr">
      <vt:lpstr>Arial</vt:lpstr>
      <vt:lpstr>210 디딤고딕</vt:lpstr>
      <vt:lpstr>Calibri</vt:lpstr>
      <vt:lpstr>TDTD타이틀굴림</vt:lpstr>
      <vt:lpstr>210 디딤고딕 Light</vt:lpstr>
      <vt:lpstr>맑은 고딕</vt:lpstr>
      <vt:lpstr>HY헤드라인M</vt:lpstr>
      <vt:lpstr>Office Theme</vt:lpstr>
      <vt:lpstr>Worksheet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하늘색 심플한 비즈니스 회사소개서 프레젠테이션</dc:title>
  <dc:creator>mit</dc:creator>
  <cp:lastModifiedBy>AA9881</cp:lastModifiedBy>
  <cp:revision>12</cp:revision>
  <dcterms:created xsi:type="dcterms:W3CDTF">2006-08-16T00:00:00Z</dcterms:created>
  <dcterms:modified xsi:type="dcterms:W3CDTF">2024-08-22T04:48:04Z</dcterms:modified>
  <dc:identifier>DAGNVbivb1Y</dc:identifier>
</cp:coreProperties>
</file>

<file path=docProps/thumbnail.jpeg>
</file>